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1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00" r:id="rId12"/>
    <p:sldId id="329" r:id="rId13"/>
    <p:sldId id="330" r:id="rId14"/>
    <p:sldId id="326" r:id="rId15"/>
    <p:sldId id="327" r:id="rId16"/>
    <p:sldId id="331" r:id="rId17"/>
    <p:sldId id="332" r:id="rId18"/>
    <p:sldId id="333" r:id="rId19"/>
    <p:sldId id="340" r:id="rId20"/>
    <p:sldId id="342" r:id="rId21"/>
    <p:sldId id="341" r:id="rId22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  <a:srgbClr val="FF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A16BA-5A7F-4193-9E03-D56709F6EED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A3248-ED9E-4C7B-B9DA-861CA096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11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220FE-36CE-4086-BC64-0D29DEF3BB4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50815"/>
            <a:ext cx="5438464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23D-1E1B-4463-8A49-FC247867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5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3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9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5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3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6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6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826">
              <a:srgbClr val="BFD8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8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49531" y="1078944"/>
            <a:ext cx="9840686" cy="3622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200" b="1" dirty="0" smtClean="0"/>
              <a:t>О мерах борьбы с карантинным вредителем американской белой бабочкой на территории </a:t>
            </a:r>
          </a:p>
          <a:p>
            <a:pPr algn="ctr"/>
            <a:r>
              <a:rPr lang="ru-RU" sz="4200" b="1" dirty="0" smtClean="0"/>
              <a:t>города-курорта Сочи</a:t>
            </a:r>
            <a:endParaRPr lang="ru-RU" sz="4200" b="1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09414" y="5053620"/>
            <a:ext cx="935575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535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8905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Листовка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 борьбе с американской белой бабочкой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85" t="14217" r="35035" b="14254"/>
          <a:stretch/>
        </p:blipFill>
        <p:spPr>
          <a:xfrm>
            <a:off x="2543908" y="1755934"/>
            <a:ext cx="7104184" cy="4921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5074" y="146437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43934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1795722" y="260349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146437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43934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260349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7640" y="599048"/>
            <a:ext cx="10515600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+mn-lt"/>
              </a:rPr>
              <a:t>Состояние готовности управляющих компаний </a:t>
            </a:r>
            <a:endParaRPr lang="en-US" sz="2800" b="1" dirty="0" smtClean="0">
              <a:latin typeface="+mn-lt"/>
            </a:endParaRPr>
          </a:p>
          <a:p>
            <a:pPr algn="ctr"/>
            <a:r>
              <a:rPr lang="ru-RU" sz="2800" b="1" dirty="0" smtClean="0">
                <a:latin typeface="+mn-lt"/>
              </a:rPr>
              <a:t>к проведению истребительных мероприятий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429833"/>
              </p:ext>
            </p:extLst>
          </p:nvPr>
        </p:nvGraphicFramePr>
        <p:xfrm>
          <a:off x="2004646" y="1845020"/>
          <a:ext cx="9020908" cy="4268783"/>
        </p:xfrm>
        <a:graphic>
          <a:graphicData uri="http://schemas.openxmlformats.org/drawingml/2006/table">
            <a:tbl>
              <a:tblPr firstRow="1" firstCol="1" bandRow="1"/>
              <a:tblGrid>
                <a:gridCol w="414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7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 города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заключили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договора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Адлерский район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Хостинский район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Центральный район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Лазареский район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979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0738" y="909638"/>
            <a:ext cx="10515600" cy="9874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Состояние готовности сельхозпроизводителей к проведению истребительных мероприятий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11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165935" y="2041525"/>
          <a:ext cx="5625264" cy="4285797"/>
        </p:xfrm>
        <a:graphic>
          <a:graphicData uri="http://schemas.openxmlformats.org/drawingml/2006/table">
            <a:tbl>
              <a:tblPr/>
              <a:tblGrid>
                <a:gridCol w="1531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населенного пункта, предприятия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договоров на мониторинг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договоров на обработку насаждений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техники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ЗАО «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Шапсугский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чай»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Агро-Р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ЗАО «Хоста чай»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Сельхозхимия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«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Мацестинский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чай»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Сельхозхимия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ОАО «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Солохаульский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чай»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ОАО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схф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«Победа»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ГУП КК «Октябрьский»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Агро-Р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Совхоз «Восход»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своими силами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5947955" y="2041526"/>
          <a:ext cx="6000205" cy="4559399"/>
        </p:xfrm>
        <a:graphic>
          <a:graphicData uri="http://schemas.openxmlformats.org/drawingml/2006/table">
            <a:tbl>
              <a:tblPr/>
              <a:tblGrid>
                <a:gridCol w="1877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0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населенного пункта, предприятия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договоров на мониторинг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договоров на обработку насаждений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техники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ГУСХП "Россия"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Сельхозхимия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ЗАО «Адлерская птицефабрика»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необх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«Декоративно-цветочные культуры»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своими силами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«СХФ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Верлиока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своими силами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ФГБНУ "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Краснополян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опытная станция пчеловодства"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своими силами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Адлерская опытная станция филиал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своими силами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своими силами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ЗАО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Дагомысчай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014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1886" y="909638"/>
            <a:ext cx="11504022" cy="98742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+mn-lt"/>
              </a:rPr>
              <a:t>Состояние готовности </a:t>
            </a:r>
            <a:r>
              <a:rPr lang="ru-RU" sz="3600" b="1" dirty="0" err="1" smtClean="0">
                <a:latin typeface="+mn-lt"/>
              </a:rPr>
              <a:t>внутригородский</a:t>
            </a:r>
            <a:r>
              <a:rPr lang="ru-RU" sz="3600" b="1" dirty="0" smtClean="0">
                <a:latin typeface="+mn-lt"/>
              </a:rPr>
              <a:t> муниципальных районов к </a:t>
            </a:r>
            <a:r>
              <a:rPr lang="ru-RU" sz="3600" b="1" dirty="0">
                <a:latin typeface="+mn-lt"/>
              </a:rPr>
              <a:t>проведению истребительных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73361" y="2083761"/>
            <a:ext cx="6601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Адлерский район: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договора на обработки: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 Кудрявцев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5561" y="3101456"/>
            <a:ext cx="7204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Хостинский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договора на обработки: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«Агро-Р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52211" y="4119151"/>
            <a:ext cx="7443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Центральный район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договора на обработки: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«Агро-Р»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505" y="4950148"/>
            <a:ext cx="7164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Лазаревский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договора на обработки: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«Агро-Р»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03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65752" y="765175"/>
            <a:ext cx="10515600" cy="6492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Телефоны для обращений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2215" y="1312930"/>
            <a:ext cx="11747864" cy="55450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заказчика Адлерского района Сочи 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Кочубей Владимир Леонтьевич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8-918-406-16-40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заказчика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Хостинского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Сочи 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Гаджикурбанов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Шейхамир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Абдуллаевич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8-918-982-36-20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заказчика Центрального района Сочи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Казанкова Инна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                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8-918-467-07-68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заказчика Лазаревского района Сочи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Набережный Валентин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Юрьевич          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8-988-236-22-77</a:t>
            </a:r>
          </a:p>
          <a:p>
            <a:pPr marL="0" indent="0">
              <a:spcBef>
                <a:spcPts val="0"/>
              </a:spcBef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по охране окружающей среды, лесопаркового, сельского хозяйства и промышленности администрации г.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       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				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8-8622-260-81-15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ru-RU" sz="26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81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65751" y="781413"/>
            <a:ext cx="11225951" cy="1154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 магазинов по продаже препаратов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американской белой бабочки 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города Сочи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43838" y="1952592"/>
            <a:ext cx="11747864" cy="49440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Адлерский район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0968"/>
              </p:ext>
            </p:extLst>
          </p:nvPr>
        </p:nvGraphicFramePr>
        <p:xfrm>
          <a:off x="165935" y="2601880"/>
          <a:ext cx="11625470" cy="3889172"/>
        </p:xfrm>
        <a:graphic>
          <a:graphicData uri="http://schemas.openxmlformats.org/drawingml/2006/table">
            <a:tbl>
              <a:tblPr/>
              <a:tblGrid>
                <a:gridCol w="5812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2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Богдана Хмельницкого, 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Приреченская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Черновицкая, 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с.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Бестужевское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ул. Главная, 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3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Веселое,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Урожайная,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</a:t>
                      </a:r>
                      <a:endParaRPr lang="ru-RU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(пав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№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Голубые Дали,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рынок «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Понтос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», пав. 88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Кудепста,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Ростовская, 7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Брянская,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4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Ивановская ул., 2, м-н «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Хозтовары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Молдовка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Костромская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ул., 139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2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Молокова, 5,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ТЦ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«Черемушки»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Гастелло, 29а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2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Ленина, 46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корп. 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08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65751" y="781413"/>
            <a:ext cx="11225951" cy="1154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 магазинов по продаже препаратов от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американской белой бабочки 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города Сочи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43838" y="1952592"/>
            <a:ext cx="11747864" cy="49440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Хостинский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10931"/>
              </p:ext>
            </p:extLst>
          </p:nvPr>
        </p:nvGraphicFramePr>
        <p:xfrm>
          <a:off x="243838" y="2601879"/>
          <a:ext cx="11669488" cy="3833756"/>
        </p:xfrm>
        <a:graphic>
          <a:graphicData uri="http://schemas.openxmlformats.org/drawingml/2006/table">
            <a:tbl>
              <a:tblPr/>
              <a:tblGrid>
                <a:gridCol w="583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4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5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Учительская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ул., 7/2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Мацеста,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Чекменева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Искры, 34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Мацеста, аллея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Челтенхема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5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Кудепста,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Ростовская, 7, </a:t>
                      </a:r>
                    </a:p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магазин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жилом доме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Хоста, ул. 50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лет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СССР, 16, «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Хозтовары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Мацеста, ул.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Чекменева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19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Абовяна, 118Г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Шоссейная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ул., 5/1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маг. "Мастерок"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Абовяна, 65Д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Хоста, ул. Ялтинская, 20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маг. "Цветы"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Яна Фабрициуса, 5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ярмарка на ул. Я. Фабрициуса, пав.17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209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65751" y="781413"/>
            <a:ext cx="11225951" cy="1154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 магазинов по продаже препаратов от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американской белой бабочки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города Сочи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43838" y="1952592"/>
            <a:ext cx="11747864" cy="49440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Центральный район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15276"/>
              </p:ext>
            </p:extLst>
          </p:nvPr>
        </p:nvGraphicFramePr>
        <p:xfrm>
          <a:off x="243836" y="2539327"/>
          <a:ext cx="11747866" cy="3470910"/>
        </p:xfrm>
        <a:graphic>
          <a:graphicData uri="http://schemas.openxmlformats.org/drawingml/2006/table">
            <a:tbl>
              <a:tblPr/>
              <a:tblGrid>
                <a:gridCol w="5873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39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Виноградная, 49,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магазин «1000 мелочей»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</a:t>
                      </a:r>
                      <a:r>
                        <a:rPr lang="ru-RU" sz="2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Краснодонская</a:t>
                      </a: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44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магазин "Муравей"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Конституции СССР, 46а, </a:t>
                      </a:r>
                    </a:p>
                    <a:p>
                      <a:pPr algn="ctr" fontAlgn="b"/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магазин </a:t>
                      </a:r>
                      <a:r>
                        <a:rPr lang="ru-RU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"Мир краски"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Пирогова, 45 магазин "Цветы"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возле лицея №23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Конституции СССР, 44а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Донская, 108, </a:t>
                      </a:r>
                      <a:r>
                        <a:rPr lang="ru-RU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ТЦ DNS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3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Виноградная, 122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Юных Ленинцев, 144</a:t>
                      </a:r>
                      <a:r>
                        <a:rPr lang="ru-RU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гараж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3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Пластунская ул., </a:t>
                      </a: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55/3 </a:t>
                      </a:r>
                      <a:r>
                        <a:rPr lang="ru-RU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м-н "Лидер"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Гагарина, 67А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Гагарина, 64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877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65750" y="671512"/>
            <a:ext cx="11225951" cy="1154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 магазинов по продаже препаратов от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американской белой бабочки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города Сочи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43837" y="1694742"/>
            <a:ext cx="11747864" cy="4944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Лазаревский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86159"/>
              </p:ext>
            </p:extLst>
          </p:nvPr>
        </p:nvGraphicFramePr>
        <p:xfrm>
          <a:off x="243837" y="2265267"/>
          <a:ext cx="11623212" cy="4425315"/>
        </p:xfrm>
        <a:graphic>
          <a:graphicData uri="http://schemas.openxmlformats.org/drawingml/2006/table">
            <a:tbl>
              <a:tblPr/>
              <a:tblGrid>
                <a:gridCol w="5811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1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Лазаревское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Победы, 71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Лазаревское, ул. Калараш, 172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Дагомыс, ул. 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Армавирская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64, 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магазин "Кузя"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Лазаревское, Партизанская ул., 64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Головинка, ул. Коммунаров, 1/1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Дагомыс, ул. Гайдара, 3,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магазин "Садовод"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Верхнее 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Лоо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Краснооктябрьская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ул., 19А</a:t>
                      </a:r>
                      <a:endParaRPr lang="ru-RU" sz="2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Дагомыс, Батумское шоссе, 28А, магазин "Домашний сад"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Вардане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Львовская 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ул., 152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Лоо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ул. Енисейская, 12а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Вардане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ул. Молодежная, 34 Б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Лоо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Лооская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ул., 99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Якорная Щель, ул. Череповецкая, м-н "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Хозтовары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26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Лоо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остановка напротив ул. Декабристов, 95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Лоо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ул. Декабристов, 18/4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411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65751" y="781413"/>
            <a:ext cx="11225951" cy="1154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садовых центров (торгуют препаратами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американской белой бабочки 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города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Сочи)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43838" y="2170306"/>
            <a:ext cx="11747864" cy="4082448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Транспортная, 76/6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		8-918-911-27-10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Кипарисовая, 1 		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8-918-104-04-01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Мацеста,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Береговая «Соцветие»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8-918-047-83-33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Транспортная, 11,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Садовый центр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8-918-911-27-10</a:t>
            </a: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Яна Фабрициуса, 48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8-918-004-17-49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20-й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Горно-стрелковой дивизии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8-918-406-15-95</a:t>
            </a: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Лазаревское,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Калараш, 60А,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«Цветы»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8-988-149-85-14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Лазаревское,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Победы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71,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«Деметра»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8-918-903-51-76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66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85074" y="146437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789839"/>
            <a:ext cx="10515600" cy="6537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Американская белая бабочка –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Hyphantria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cunea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Drury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1443617"/>
            <a:ext cx="11556274" cy="4509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Карантинный вредитель на основании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/>
              <a:t> приказа </a:t>
            </a:r>
            <a:r>
              <a:rPr lang="ru-RU" dirty="0"/>
              <a:t>Министерства сельского хозяйства РФ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от </a:t>
            </a:r>
            <a:r>
              <a:rPr lang="ru-RU" dirty="0"/>
              <a:t>15.12.2014 г. № 501 </a:t>
            </a:r>
            <a:endParaRPr lang="ru-RU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/>
              <a:t> постановления Совета </a:t>
            </a:r>
            <a:r>
              <a:rPr lang="ru-RU" dirty="0"/>
              <a:t>Евразийской экономической комиссии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от </a:t>
            </a:r>
            <a:r>
              <a:rPr lang="ru-RU" dirty="0"/>
              <a:t>30 ноября 2016 г. № 158</a:t>
            </a:r>
          </a:p>
        </p:txBody>
      </p:sp>
      <p:pic>
        <p:nvPicPr>
          <p:cNvPr id="4" name="Рисунок 3" descr="http://szmn.sbras.ru/Lepidop/images/Hyphantria_cunea_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27" y="3958418"/>
            <a:ext cx="4005625" cy="2415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G:\НАТАША\АТЛАС по кост и семеч\РИСУНКИ-ФОТО\Облегченные\АББ гусениц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099" y="3958417"/>
            <a:ext cx="3788864" cy="2415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43934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1795722" y="260349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53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0738" y="909638"/>
            <a:ext cx="10515600" cy="9874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Организации оказывающие услуги по обработке насаждений от американской белой бабочки 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819521"/>
              </p:ext>
            </p:extLst>
          </p:nvPr>
        </p:nvGraphicFramePr>
        <p:xfrm>
          <a:off x="165936" y="2229772"/>
          <a:ext cx="11599342" cy="4290470"/>
        </p:xfrm>
        <a:graphic>
          <a:graphicData uri="http://schemas.openxmlformats.org/drawingml/2006/table">
            <a:tbl>
              <a:tblPr/>
              <a:tblGrid>
                <a:gridCol w="413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3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«Сочи-Агро-Р»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Асланян 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Рауль</a:t>
                      </a:r>
                      <a:r>
                        <a:rPr lang="ru-RU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Робертович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8-918-303-10-13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ОАО «</a:t>
                      </a:r>
                      <a:r>
                        <a:rPr lang="ru-RU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Сочисельхозхимия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Столяров 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Юрий</a:t>
                      </a:r>
                      <a:r>
                        <a:rPr lang="ru-RU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Андреевич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8-988-144-45-85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«СОЭКО»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Столяров 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Дмитрий Юрьевич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8-963-164-70-04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Отдел </a:t>
                      </a:r>
                      <a:r>
                        <a:rPr lang="ru-RU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Россельхозцентра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г. Сочи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Зайцева 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Нина Дмитриевна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8-918-301-12-77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</a:t>
                      </a:r>
                      <a:r>
                        <a:rPr lang="ru-RU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</a:t>
                      </a:r>
                      <a:r>
                        <a:rPr lang="ru-RU" sz="2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ЛаНэ</a:t>
                      </a:r>
                      <a:r>
                        <a:rPr lang="ru-RU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 fontAlgn="ctr"/>
                      <a:r>
                        <a:rPr lang="ru-RU" sz="2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«</a:t>
                      </a:r>
                      <a:r>
                        <a:rPr lang="ru-RU" sz="2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СтопХимия</a:t>
                      </a:r>
                      <a:r>
                        <a:rPr lang="ru-RU" sz="2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Зюзин 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Александр Николаевич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8-918-11-33-510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663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92369" y="816419"/>
            <a:ext cx="11597054" cy="1009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по вопросам борьбы с карантинными видами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вредных организмов можно получить:</a:t>
            </a: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7017" y="2078174"/>
            <a:ext cx="10761617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8-862-296-51-91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Россельхозцентр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8-918-301-12-77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 цветоводства и субтропических культур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8-862-296-40-33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15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6" y="1750536"/>
            <a:ext cx="2451233" cy="326889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6992" y="621506"/>
            <a:ext cx="10515600" cy="4822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Американская белая бабочка –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Hyphantria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cunea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Drury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t="16254" r="24572" b="12001"/>
          <a:stretch/>
        </p:blipFill>
        <p:spPr>
          <a:xfrm>
            <a:off x="4234331" y="1140533"/>
            <a:ext cx="2490743" cy="2473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30" y="1050716"/>
            <a:ext cx="3120974" cy="4161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50" y="4129421"/>
            <a:ext cx="3108069" cy="252469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20903409">
            <a:off x="2480251" y="2228863"/>
            <a:ext cx="1874752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687690">
            <a:off x="6714334" y="1880723"/>
            <a:ext cx="1874752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9085952">
            <a:off x="7504653" y="4636183"/>
            <a:ext cx="1874752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ÐÐ°ÑÑÐ¸Ð½ÐºÐ¸ Ð¿Ð¾ Ð·Ð°Ð¿ÑÐ¾ÑÑ Ð°Ð¼ÐµÑÐ¸ÐºÐ°Ð½ÑÐºÐ°Ñ Ð±ÐµÐ»Ð°Ñ Ð±Ð°Ð±Ð¾ÑÐºÐ° ÐºÑÐºÐ¾Ð»Ðº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26" y="4634874"/>
            <a:ext cx="1872945" cy="187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 rot="11289264">
            <a:off x="4691233" y="5702765"/>
            <a:ext cx="1874752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3304712">
            <a:off x="2302536" y="4948385"/>
            <a:ext cx="1435143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8607" y="3485814"/>
            <a:ext cx="2820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Цикл развития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85074" y="146437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43934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1795722" y="260349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7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44" y="1503406"/>
            <a:ext cx="11512730" cy="5256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/>
              <a:t>2 генерации</a:t>
            </a:r>
            <a:r>
              <a:rPr lang="ru-RU" sz="3200" dirty="0"/>
              <a:t>: первая – в мае – июле; вторая – в июле – сентябре.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710290"/>
            <a:ext cx="10515600" cy="7931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Американская белая бабочка –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Hyphantria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cunea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Drury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07" y="2029095"/>
            <a:ext cx="3229792" cy="4306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08" y="2029096"/>
            <a:ext cx="3229792" cy="430638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876800" y="3718560"/>
            <a:ext cx="2708366" cy="10885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85074" y="146437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43934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1795722" y="260349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5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5" y="1230171"/>
            <a:ext cx="3820159" cy="2865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02154" y="604109"/>
            <a:ext cx="10515600" cy="7931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Американская белая бабочка –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Hyphantria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cunea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Drury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48" y="3162299"/>
            <a:ext cx="2676253" cy="3568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18" y="1230171"/>
            <a:ext cx="4278812" cy="3209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"/>
          <a:stretch/>
        </p:blipFill>
        <p:spPr>
          <a:xfrm>
            <a:off x="6159954" y="3528908"/>
            <a:ext cx="4063909" cy="293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85074" y="146437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43934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1795722" y="260349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7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7330" y="613073"/>
            <a:ext cx="10515600" cy="7931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Американская белая бабочка –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Hyphantria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cunea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Drury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0"/>
          <a:stretch/>
        </p:blipFill>
        <p:spPr>
          <a:xfrm>
            <a:off x="4181640" y="1364170"/>
            <a:ext cx="3828720" cy="2394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17778" r="21143" b="17206"/>
          <a:stretch/>
        </p:blipFill>
        <p:spPr>
          <a:xfrm>
            <a:off x="8291424" y="1534203"/>
            <a:ext cx="3588901" cy="2621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77" y="3569428"/>
            <a:ext cx="3937725" cy="2953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t="19049" r="19143" b="30412"/>
          <a:stretch/>
        </p:blipFill>
        <p:spPr>
          <a:xfrm>
            <a:off x="6294984" y="4015058"/>
            <a:ext cx="3992880" cy="2433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t="20249" r="7593" b="13133"/>
          <a:stretch/>
        </p:blipFill>
        <p:spPr>
          <a:xfrm>
            <a:off x="362790" y="1306489"/>
            <a:ext cx="3488424" cy="2394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85074" y="146437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43934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1795722" y="260349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4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6251"/>
            <a:ext cx="10515600" cy="4626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/>
              <a:t>Агротехнический </a:t>
            </a:r>
            <a:r>
              <a:rPr lang="ru-RU" sz="3200" b="1" i="1" dirty="0" smtClean="0"/>
              <a:t>метод защиты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Очистка </a:t>
            </a:r>
            <a:r>
              <a:rPr lang="ru-RU" sz="3200" dirty="0"/>
              <a:t>деревьев от старой коры, уборка опавших листьев и растительных остатков, осенняя перекопка почвы под кроной деревьев. Сбор и сжигание гнезд с гусеницами. </a:t>
            </a:r>
          </a:p>
          <a:p>
            <a:pPr marL="0" indent="0" algn="ctr">
              <a:buNone/>
            </a:pPr>
            <a:r>
              <a:rPr lang="ru-RU" sz="3200" dirty="0"/>
              <a:t>При высокой численности создание на стволах кормовых пород ловчих поясов из бумаги, намазанной садовым клеем.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630486"/>
            <a:ext cx="10515600" cy="7931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Американская белая бабочка –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Hyphantria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cunea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Drury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074" y="146437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43934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260349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/>
              <a:t>Биологический </a:t>
            </a:r>
            <a:r>
              <a:rPr lang="ru-RU" sz="3200" b="1" i="1" dirty="0" smtClean="0"/>
              <a:t>метод защиты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Против </a:t>
            </a:r>
            <a:r>
              <a:rPr lang="ru-RU" sz="3200" dirty="0"/>
              <a:t>гусениц первых возрастов – бактериальный препарат </a:t>
            </a:r>
            <a:r>
              <a:rPr lang="ru-RU" sz="3200" b="1" dirty="0" err="1">
                <a:solidFill>
                  <a:srgbClr val="FF0000"/>
                </a:solidFill>
              </a:rPr>
              <a:t>Лепидоцид</a:t>
            </a:r>
            <a:r>
              <a:rPr lang="ru-RU" sz="3200" b="1" dirty="0">
                <a:solidFill>
                  <a:srgbClr val="FF0000"/>
                </a:solidFill>
              </a:rPr>
              <a:t>, СК </a:t>
            </a:r>
            <a:r>
              <a:rPr lang="ru-RU" sz="3200" dirty="0"/>
              <a:t>(на основе спор бактерии </a:t>
            </a:r>
            <a:r>
              <a:rPr lang="ru-RU" sz="3200" i="1" dirty="0" err="1"/>
              <a:t>Bacillus</a:t>
            </a:r>
            <a:r>
              <a:rPr lang="ru-RU" sz="3200" i="1" dirty="0"/>
              <a:t> </a:t>
            </a:r>
            <a:r>
              <a:rPr lang="ru-RU" sz="3200" i="1" dirty="0" err="1"/>
              <a:t>thuringiensis</a:t>
            </a:r>
            <a:r>
              <a:rPr lang="ru-RU" sz="3200" i="1" dirty="0"/>
              <a:t> </a:t>
            </a:r>
            <a:r>
              <a:rPr lang="ru-RU" sz="3200" i="1" dirty="0" err="1"/>
              <a:t>var</a:t>
            </a:r>
            <a:r>
              <a:rPr lang="ru-RU" sz="3200" i="1" dirty="0"/>
              <a:t>. </a:t>
            </a:r>
            <a:r>
              <a:rPr lang="ru-RU" sz="3200" i="1" dirty="0" err="1"/>
              <a:t>kurstaki</a:t>
            </a:r>
            <a:r>
              <a:rPr lang="ru-RU" sz="3200" dirty="0"/>
              <a:t>, 20-30 мл препарата на 10 л воды). Срок ожидания пять дней, что позволяет производить обработку незадолго до сбора урожая. Не накапливается в растениях, в том числе в плодах.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727202"/>
            <a:ext cx="10515600" cy="7931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Американская белая бабочка –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Hyphantria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cunea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Drury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074" y="146437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43934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260349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4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7638"/>
            <a:ext cx="10515600" cy="5292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/>
              <a:t>Химический </a:t>
            </a:r>
            <a:r>
              <a:rPr lang="ru-RU" sz="3200" b="1" i="1" dirty="0" smtClean="0"/>
              <a:t>метод защиты</a:t>
            </a:r>
            <a:r>
              <a:rPr lang="ru-RU" sz="3200" dirty="0" smtClean="0"/>
              <a:t> </a:t>
            </a:r>
          </a:p>
          <a:p>
            <a:pPr marL="0" indent="0" algn="ctr">
              <a:buNone/>
            </a:pPr>
            <a:r>
              <a:rPr lang="ru-RU" sz="3200" dirty="0" smtClean="0"/>
              <a:t>В </a:t>
            </a:r>
            <a:r>
              <a:rPr lang="ru-RU" sz="3200" dirty="0"/>
              <a:t>течение вегетации применяются инсектициды </a:t>
            </a:r>
            <a:endParaRPr lang="en-US" sz="3200" dirty="0" smtClean="0"/>
          </a:p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FF0000"/>
                </a:solidFill>
              </a:rPr>
              <a:t>Децис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Профи, ВДГ </a:t>
            </a:r>
            <a:r>
              <a:rPr lang="ru-RU" sz="3200" dirty="0"/>
              <a:t>(0,5 г препарата на 10 л воды), </a:t>
            </a:r>
            <a:endParaRPr lang="en-US" sz="3200" dirty="0" smtClean="0"/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Каратэ </a:t>
            </a:r>
            <a:r>
              <a:rPr lang="ru-RU" sz="3200" b="1" dirty="0" err="1">
                <a:solidFill>
                  <a:srgbClr val="FF0000"/>
                </a:solidFill>
              </a:rPr>
              <a:t>Зеон</a:t>
            </a:r>
            <a:r>
              <a:rPr lang="ru-RU" sz="3200" b="1" dirty="0">
                <a:solidFill>
                  <a:srgbClr val="FF0000"/>
                </a:solidFill>
              </a:rPr>
              <a:t>, МКС </a:t>
            </a:r>
            <a:r>
              <a:rPr lang="ru-RU" sz="3200" dirty="0"/>
              <a:t>(4 мл препарата на 10 л воды), </a:t>
            </a:r>
            <a:endParaRPr lang="en-US" sz="3200" dirty="0" smtClean="0"/>
          </a:p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FF0000"/>
                </a:solidFill>
              </a:rPr>
              <a:t>Фастак</a:t>
            </a:r>
            <a:r>
              <a:rPr lang="ru-RU" sz="3200" b="1" dirty="0">
                <a:solidFill>
                  <a:srgbClr val="FF0000"/>
                </a:solidFill>
              </a:rPr>
              <a:t>, КЭ </a:t>
            </a:r>
            <a:r>
              <a:rPr lang="ru-RU" sz="3200" dirty="0"/>
              <a:t>(2-3 мл препарата на 10 л воды), </a:t>
            </a:r>
            <a:endParaRPr lang="en-US" sz="3200" dirty="0" smtClean="0"/>
          </a:p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FF0000"/>
                </a:solidFill>
              </a:rPr>
              <a:t>Конфидор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Экстра, ВДГ </a:t>
            </a:r>
            <a:r>
              <a:rPr lang="ru-RU" sz="3200" dirty="0"/>
              <a:t>(1,5 г препарата на 10 л воды), </a:t>
            </a:r>
            <a:endParaRPr lang="en-US" sz="3200" dirty="0" smtClean="0"/>
          </a:p>
          <a:p>
            <a:pPr marL="0" indent="0" algn="ctr">
              <a:buNone/>
            </a:pPr>
            <a:r>
              <a:rPr lang="ru-RU" sz="3200" dirty="0" smtClean="0"/>
              <a:t>а </a:t>
            </a:r>
            <a:r>
              <a:rPr lang="ru-RU" sz="3200" dirty="0"/>
              <a:t>также гормональный препарат, регулирующий рост и развитие личинок, </a:t>
            </a:r>
            <a:r>
              <a:rPr lang="ru-RU" sz="3200" b="1" dirty="0" err="1">
                <a:solidFill>
                  <a:srgbClr val="FF0000"/>
                </a:solidFill>
              </a:rPr>
              <a:t>Димилин</a:t>
            </a:r>
            <a:r>
              <a:rPr lang="ru-RU" sz="3200" b="1" dirty="0">
                <a:solidFill>
                  <a:srgbClr val="FF0000"/>
                </a:solidFill>
              </a:rPr>
              <a:t>, ВДГ </a:t>
            </a:r>
            <a:r>
              <a:rPr lang="ru-RU" sz="3200" dirty="0"/>
              <a:t>(3-6 г на 10 л воды).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630486"/>
            <a:ext cx="10515600" cy="7931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Американская белая бабочка –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Hyphantria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cunea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Drury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074" y="146437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43934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260349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ЛЕСОПАРКОВОМУ, СЕЛЬСКОМУ ХОЗЯЙСТВУ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44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1391</Words>
  <Application>Microsoft Office PowerPoint</Application>
  <PresentationFormat>Широкоэкранный</PresentationFormat>
  <Paragraphs>258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Times New Roman</vt:lpstr>
      <vt:lpstr>Wingdings</vt:lpstr>
      <vt:lpstr>1_Тема Office</vt:lpstr>
      <vt:lpstr>Презентация PowerPoint</vt:lpstr>
      <vt:lpstr>Американская белая бабочка – Hyphantria cunea Drury</vt:lpstr>
      <vt:lpstr>Американская белая бабочка – Hyphantria cunea Drury</vt:lpstr>
      <vt:lpstr>Американская белая бабочка – Hyphantria cunea Drury</vt:lpstr>
      <vt:lpstr>Американская белая бабочка – Hyphantria cunea Drury</vt:lpstr>
      <vt:lpstr>Американская белая бабочка – Hyphantria cunea Drury</vt:lpstr>
      <vt:lpstr>Американская белая бабочка – Hyphantria cunea Drury</vt:lpstr>
      <vt:lpstr>Американская белая бабочка – Hyphantria cunea Drury</vt:lpstr>
      <vt:lpstr>Американская белая бабочка – Hyphantria cunea Drury</vt:lpstr>
      <vt:lpstr>Листовка о борьбе с американской белой бабочкой</vt:lpstr>
      <vt:lpstr>Презентация PowerPoint</vt:lpstr>
      <vt:lpstr>Состояние готовности сельхозпроизводителей к проведению истребительных мероприятий</vt:lpstr>
      <vt:lpstr>Состояние готовности внутригородский муниципальных районов к проведению истребительных мероприятий</vt:lpstr>
      <vt:lpstr>Телефоны для обращений</vt:lpstr>
      <vt:lpstr>Адреса магазинов по продаже препаратов от американской белой бабочки  на территории города Сочи</vt:lpstr>
      <vt:lpstr>Адреса магазинов по продаже препаратов от американской белой бабочки  на территории города Сочи</vt:lpstr>
      <vt:lpstr>Адреса магазинов по продаже препаратов от американской белой бабочки на территории города Сочи</vt:lpstr>
      <vt:lpstr>Адреса магазинов по продаже препаратов от американской белой бабочки на территории города Сочи</vt:lpstr>
      <vt:lpstr>Адреса садовых центров (торгуют препаратами от американской белой бабочки  на территории города Сочи)</vt:lpstr>
      <vt:lpstr>Организации оказывающие услуги по обработке насаждений от американской белой бабочки </vt:lpstr>
      <vt:lpstr>Консультации по вопросам борьбы с карантинными видами вредных организмов можно получить: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работе по выявлению и ликвидации очагов опасного карантинного вредителя коричнево-мраморного клопа на территории муниципального образования город-курорт Сочи</dc:title>
  <dc:creator>Nataly</dc:creator>
  <cp:lastModifiedBy>Платонов Андрей Петрович</cp:lastModifiedBy>
  <cp:revision>140</cp:revision>
  <cp:lastPrinted>2018-04-23T12:51:14Z</cp:lastPrinted>
  <dcterms:created xsi:type="dcterms:W3CDTF">2018-04-05T11:51:49Z</dcterms:created>
  <dcterms:modified xsi:type="dcterms:W3CDTF">2018-06-21T07:30:53Z</dcterms:modified>
</cp:coreProperties>
</file>