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1" r:id="rId2"/>
    <p:sldId id="352" r:id="rId3"/>
    <p:sldId id="353" r:id="rId4"/>
    <p:sldId id="354" r:id="rId5"/>
    <p:sldId id="355" r:id="rId6"/>
    <p:sldId id="348" r:id="rId7"/>
    <p:sldId id="349" r:id="rId8"/>
    <p:sldId id="350" r:id="rId9"/>
    <p:sldId id="356" r:id="rId10"/>
    <p:sldId id="329" r:id="rId11"/>
    <p:sldId id="330" r:id="rId12"/>
    <p:sldId id="326" r:id="rId13"/>
    <p:sldId id="327" r:id="rId14"/>
    <p:sldId id="331" r:id="rId15"/>
    <p:sldId id="332" r:id="rId16"/>
    <p:sldId id="333" r:id="rId17"/>
    <p:sldId id="340" r:id="rId18"/>
    <p:sldId id="342" r:id="rId19"/>
    <p:sldId id="341" r:id="rId20"/>
    <p:sldId id="357" r:id="rId21"/>
    <p:sldId id="358" r:id="rId22"/>
    <p:sldId id="359" r:id="rId23"/>
    <p:sldId id="360" r:id="rId24"/>
    <p:sldId id="361" r:id="rId25"/>
    <p:sldId id="362" r:id="rId2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16BA-5A7F-4193-9E03-D56709F6EED3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3248-ED9E-4C7B-B9DA-861CA096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1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20FE-36CE-4086-BC64-0D29DEF3BB49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50815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23D-1E1B-4463-8A49-FC2478672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5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6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6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6">
              <a:srgbClr val="BFD8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6E25-7C3C-4AB0-8DC4-8F6C4CB63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7E66-BE65-4574-A036-B2663C1B97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ЛЕСОПАРКОВОГО, СЕЛЬСКОГО ХОЗЯЙСТВА И ПРОМЫШЛЕННОСТИ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9531" y="1078944"/>
            <a:ext cx="9840686" cy="3622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по недопущению распространения и уничтожению амброзии полыннолистной на территории города Сочи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09414" y="5053620"/>
            <a:ext cx="935575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535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0738" y="909638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Состояние готовности сельхозпроизводителей к проведению истребительных мероприятий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87254"/>
              </p:ext>
            </p:extLst>
          </p:nvPr>
        </p:nvGraphicFramePr>
        <p:xfrm>
          <a:off x="165935" y="2041525"/>
          <a:ext cx="4924680" cy="4285797"/>
        </p:xfrm>
        <a:graphic>
          <a:graphicData uri="http://schemas.openxmlformats.org/drawingml/2006/table">
            <a:tbl>
              <a:tblPr/>
              <a:tblGrid>
                <a:gridCol w="1531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3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населенного пункта, предприятия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мониторинг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Шапсугский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«Хоста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6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Солохаульский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чай»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схф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«Победа»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ГУП КК «Октябрьский»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Совхоз «Восход»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6571"/>
              </p:ext>
            </p:extLst>
          </p:nvPr>
        </p:nvGraphicFramePr>
        <p:xfrm>
          <a:off x="5947955" y="2041526"/>
          <a:ext cx="5161323" cy="4559399"/>
        </p:xfrm>
        <a:graphic>
          <a:graphicData uri="http://schemas.openxmlformats.org/drawingml/2006/table">
            <a:tbl>
              <a:tblPr/>
              <a:tblGrid>
                <a:gridCol w="1877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7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40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населенного пункта, предприятия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договоров на мониторинг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ГУСХП "Россия"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«Адлерская птицефабрика»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«Декоративно-цветочные культуры»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«СХФ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Верлиока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 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3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ФГБНУ "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Краснополян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опытная станция пчеловодства"</a:t>
                      </a: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Адлерская опытная станция филиал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своими силами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Дагомысчай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01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1886" y="909638"/>
            <a:ext cx="11504022" cy="9874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Состояние готовности </a:t>
            </a:r>
            <a:r>
              <a:rPr lang="ru-RU" sz="3600" b="1" dirty="0" err="1" smtClean="0">
                <a:latin typeface="+mn-lt"/>
              </a:rPr>
              <a:t>внутригородский</a:t>
            </a:r>
            <a:r>
              <a:rPr lang="ru-RU" sz="3600" b="1" dirty="0" smtClean="0">
                <a:latin typeface="+mn-lt"/>
              </a:rPr>
              <a:t> муниципальных районов к </a:t>
            </a:r>
            <a:r>
              <a:rPr lang="ru-RU" sz="3600" b="1" dirty="0">
                <a:latin typeface="+mn-lt"/>
              </a:rPr>
              <a:t>проведению истребительных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73361" y="2083761"/>
            <a:ext cx="6601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Адлерский район: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санитарную очистку территории 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 Кудрявцев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561" y="3101456"/>
            <a:ext cx="72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Хостинский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на санитарную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очистку территории 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 Степанов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2211" y="4119151"/>
            <a:ext cx="744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Центральный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санитарную очистку территории 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«Эко-Сервис»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505" y="4950148"/>
            <a:ext cx="7164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Лазаревский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договора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санитарную очистку территории 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«Агро-Р»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3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2" y="765175"/>
            <a:ext cx="10515600" cy="6492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Телефоны для обращений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2215" y="1312930"/>
            <a:ext cx="11747864" cy="55450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Адлерского района Сочи 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Кочубей Владимир Леонтьевич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8-918-406-16-40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Хостинского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Сочи 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Гаджикурбанов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Шейхамир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Абдуллаевич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8-918-982-36-20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Центрального района Сочи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Казанкова Инна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      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8-918-467-07-68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заказчика Лазаревского района Сочи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Набережный Валентин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8-988-236-22-77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по охране окружающей среды, лесопаркового, сельского хозяйства и промышленности администрации г.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			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8-8622-264-29-65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ru-RU" sz="2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81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Адлерский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0968"/>
              </p:ext>
            </p:extLst>
          </p:nvPr>
        </p:nvGraphicFramePr>
        <p:xfrm>
          <a:off x="165935" y="2601880"/>
          <a:ext cx="11625470" cy="3889172"/>
        </p:xfrm>
        <a:graphic>
          <a:graphicData uri="http://schemas.openxmlformats.org/drawingml/2006/table">
            <a:tbl>
              <a:tblPr/>
              <a:tblGrid>
                <a:gridCol w="5812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2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Богдана Хмельницкого,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Приреченская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Черновицкая,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Бестужевское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Главная, 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Веселое,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Урожайная,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</a:t>
                      </a:r>
                      <a:endParaRPr lang="ru-RU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(пав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№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Голубые Дали,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рынок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Понтос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пав. 88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Кудепста,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Ростовская, 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Брянская,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4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 ул., 2, м-н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Молдовка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Костромская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139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Молокова, 5,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ТЦ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«Черемушки»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Гастелло, 29а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Ленина, 46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корп. 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Хостинский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10931"/>
              </p:ext>
            </p:extLst>
          </p:nvPr>
        </p:nvGraphicFramePr>
        <p:xfrm>
          <a:off x="243838" y="2601879"/>
          <a:ext cx="11669488" cy="3833756"/>
        </p:xfrm>
        <a:graphic>
          <a:graphicData uri="http://schemas.openxmlformats.org/drawingml/2006/table">
            <a:tbl>
              <a:tblPr/>
              <a:tblGrid>
                <a:gridCol w="5834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4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Учительская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7/2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Мацеста,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Чекменева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Искры, 34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Мацеста, аллея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Челтенхема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0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Кудепста,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Ростовская, 7, </a:t>
                      </a:r>
                    </a:p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жилом доме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Хоста, ул. 50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СССР, 16, «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Мацеста, ул.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Чекменева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19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Абовяна, 118Г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Шоссейная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5/1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маг. "Мастерок"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Абовяна, 65Д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Хоста, ул. Ялтинская, 20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маг. "Цветы"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Яна Фабрициуса, 5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ярмарка на ул. Я. Фабрициуса, пав.17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0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1952592"/>
            <a:ext cx="11747864" cy="49440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15276"/>
              </p:ext>
            </p:extLst>
          </p:nvPr>
        </p:nvGraphicFramePr>
        <p:xfrm>
          <a:off x="243836" y="2539327"/>
          <a:ext cx="11747866" cy="3470910"/>
        </p:xfrm>
        <a:graphic>
          <a:graphicData uri="http://schemas.openxmlformats.org/drawingml/2006/table">
            <a:tbl>
              <a:tblPr/>
              <a:tblGrid>
                <a:gridCol w="5873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3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Виноградная, 49,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«1000 мелочей»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</a:t>
                      </a:r>
                      <a:r>
                        <a:rPr lang="ru-RU" sz="28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Краснодонская</a:t>
                      </a: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44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"Муравей"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Конституции СССР, 46а, </a:t>
                      </a:r>
                    </a:p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магазин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"Мир краски"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Пирогова, 45 магазин "Цветы"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возле лицея №23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Конституции СССР, 44а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Донская, 108,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ТЦ DNS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Виноградная, 122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Юных Ленинцев, 144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гараж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Пластунская ул., </a:t>
                      </a: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55/3 </a:t>
                      </a: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м-н "Лидер"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Гагарина, 67А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ул. Гагарина, 64</a:t>
                      </a:r>
                      <a:endParaRPr lang="ru-RU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87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0" y="671512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магазинов по продаже препаратов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города Сочи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7" y="1694742"/>
            <a:ext cx="11747864" cy="4944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Лазаревский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6159"/>
              </p:ext>
            </p:extLst>
          </p:nvPr>
        </p:nvGraphicFramePr>
        <p:xfrm>
          <a:off x="243837" y="2265267"/>
          <a:ext cx="11623212" cy="4425315"/>
        </p:xfrm>
        <a:graphic>
          <a:graphicData uri="http://schemas.openxmlformats.org/drawingml/2006/table">
            <a:tbl>
              <a:tblPr/>
              <a:tblGrid>
                <a:gridCol w="5811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Лазаревское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Победы, 71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Лазаревское, ул. Калараш, 172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ул.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Армавирская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64,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"Кузя"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Лазаревское, Партизанская ул., 64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Головинка, ул. Коммунаров, 1/1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ул. Гайдара, 3,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магазин "Садовод"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Верхнее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Краснооктябрьская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ул., 19А</a:t>
                      </a:r>
                      <a:endParaRPr lang="ru-RU" sz="2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Дагомыс, Батумское шоссе, 28А, магазин "Домашний сад"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Вардане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Львовская 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ул., 152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Енисейская, 12а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Вардане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Молодежная, 34 Б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Лооская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ул., 99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Якорная Щель, ул. Череповецкая, м-н "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Хозтовары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2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остановка напротив ул. Декабристов, 95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Лоо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ул. Декабристов, 18/4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1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65751" y="781413"/>
            <a:ext cx="11225951" cy="1154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садовых центров (торгуют препаратами 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города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Сочи)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43838" y="2170306"/>
            <a:ext cx="11747864" cy="4082448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Транспортная, 76/6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	8-918-911-27-10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Кипарисовая, 1 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8-918-104-04-01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Мацеста,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Береговая «Соцветие»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8-918-047-83-33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Транспортная, 11,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 центр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8-918-911-27-10</a:t>
            </a: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Яна Фабрициуса, 48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8-918-004-17-49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20-й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Горно-стрелковой дивизии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8-918-406-15-95</a:t>
            </a: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Лазаревское,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Калараш, 60А,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«Цветы»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8-988-149-85-14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Лазаревское,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Победы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«Деметра»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8-918-903-51-76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6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0738" y="909638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Организации оказывающие услуги по обработке территорий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48674"/>
              </p:ext>
            </p:extLst>
          </p:nvPr>
        </p:nvGraphicFramePr>
        <p:xfrm>
          <a:off x="165936" y="2229772"/>
          <a:ext cx="11599342" cy="3863750"/>
        </p:xfrm>
        <a:graphic>
          <a:graphicData uri="http://schemas.openxmlformats.org/drawingml/2006/table">
            <a:tbl>
              <a:tblPr/>
              <a:tblGrid>
                <a:gridCol w="4133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3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«Сочи-Агро-Р»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Асланян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Рауль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Робертович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8-918-303-10-13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«</a:t>
                      </a:r>
                      <a:r>
                        <a:rPr lang="ru-RU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Сочисельхозхимия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Столяров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Юрий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Андреевич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8-988-144-45-85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«СОЭКО»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Столяров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Дмитрий Юрьевич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8-963-164-70-04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 </a:t>
                      </a:r>
                      <a:r>
                        <a:rPr lang="ru-RU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Россельхозцентра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г. Сочи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Зайцева 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Нина Дмитриевна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8-918-301-12-77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pPr algn="ctr" fontAlgn="ctr"/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4" marR="4654" marT="4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6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74" y="260351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62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115889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374263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2369" y="816419"/>
            <a:ext cx="11597054" cy="1009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вопросам борьбы с амброзией можно получить: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7017" y="2078174"/>
            <a:ext cx="1076161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8-862-296-51-91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8-918-301-12-77, 268-14-31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1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6569" y="168443"/>
            <a:ext cx="6940215" cy="733926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207918"/>
            <a:ext cx="3993022" cy="249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51581" y="308508"/>
            <a:ext cx="5341258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Повсеместное распространение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50" y="1113075"/>
            <a:ext cx="5176721" cy="290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6733" y="2910363"/>
            <a:ext cx="5979886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массовые аллергические заболевания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7" y="4075176"/>
            <a:ext cx="3628524" cy="265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32267" y="5881917"/>
            <a:ext cx="5979886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Иссушает и обедняет почву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181218"/>
            <a:ext cx="9535884" cy="2308324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борьбы с растениями-сорняками, предусмотренной статьей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полномочиям Россельхознадзора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или наложение административного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размере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до 10000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99" y="2645443"/>
            <a:ext cx="9535885" cy="3046988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иных правил благоустройства, действующих в муниципальных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образованиях, предусмотренное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11, ст. 3.2. Закона Краснодарского края от 23.07.2003 № 608-КЗ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полномочиям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или наложение административного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размере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15000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3817" y="4676768"/>
            <a:ext cx="6176733" cy="2031325"/>
          </a:xfrm>
          <a:prstGeom prst="rect">
            <a:avLst/>
          </a:prstGeom>
          <a:pattFill prst="pct70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Граждане, являющиеся собственниками жилых домов, собственниками или пользователями земельных участков, на которых расположены жилые дома, обязаны производить за счет собственных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19.2.5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Покос сорных трав, обрезку живых изгородей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(Правила благоустройства и санитарного содержания территории города Сочи)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933" y="147172"/>
            <a:ext cx="10628490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внутригородских районов, сельских (поселкового) округа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77" y="1219082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Уничтожение амброзии на муниципальной территории в рамках программы Благоустройства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77" y="3116070"/>
            <a:ext cx="10628490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Мониторинг по выявлению очагов распространения амброзии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77" y="2327141"/>
            <a:ext cx="10628490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Разъяснительная работа с населением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777" y="3845254"/>
            <a:ext cx="1062849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хозяйствующими субъектами по вопросу принятия мер по уничтожению амброзии, в том числе с помощью мер административного воздействия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77" y="5259566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соответствующих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ВФН Россельхознадзора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933" y="147172"/>
            <a:ext cx="10628490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отраслевых (функциональных) и территориальных органов администрации города Сочи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33" y="1422833"/>
            <a:ext cx="1062849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работы по предупреждению распространения и уничтожению амброзии полыннолистной в подведомственных организациях и на закрепленных улицах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33" y="2944716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соответствующих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ВФН Россельхознадзора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33" y="4097267"/>
            <a:ext cx="10628490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информации и аналитической работы администрации города Сочи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933" y="5218829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Освещение темы уничтожения амброзии полыннолистной в средствах массовой информации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933" y="24061"/>
            <a:ext cx="1062849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ЛЕСОПАРКОВОГО, СЕЛЬСКОГО ХОЗЯЙСТВА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ПРОМЫШЛЕННОСТИ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933" y="2817649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координация работы по предупреждению распространения и уничтожению амброзии полыннолистной на территории города Сочи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933" y="3843134"/>
            <a:ext cx="1062849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соответствующих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ВФН Россельхознадзора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3" y="1422833"/>
            <a:ext cx="10628490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координации мероприятий по уничтожению амброзии на землях сельскохозяйственного назначения, находящихся в муниципальной собственности.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254" y="239750"/>
            <a:ext cx="9335069" cy="156966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Всероссийского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научно-исследовательского института цветоводства и субтропических культур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совещание, на котором рассматривался вопрос об уничтожении амброзии полыннолистной на территории города Сочи.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255" y="2049159"/>
            <a:ext cx="9335068" cy="1938992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специалисты ФГБУ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ФГБУ «Россельхознадзор», сельхозпроизводители, представители санаторно-курортной сферы и предприятий, занимающихся защитой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администрации районов и сельских округов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0" y="0"/>
            <a:ext cx="12177486" cy="6304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25" y="4131253"/>
            <a:ext cx="825121" cy="949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79" y="3019912"/>
            <a:ext cx="11887201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6"/>
          <a:stretch/>
        </p:blipFill>
        <p:spPr>
          <a:xfrm>
            <a:off x="207758" y="418984"/>
            <a:ext cx="6640285" cy="5831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1"/>
          <a:stretch/>
        </p:blipFill>
        <p:spPr>
          <a:xfrm>
            <a:off x="7546703" y="435404"/>
            <a:ext cx="4531157" cy="5869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357" y="6165307"/>
            <a:ext cx="5979886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Полынь обыкновенная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7460" y="6165307"/>
            <a:ext cx="4470400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Амброзия полыннолистная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22" y="696242"/>
            <a:ext cx="4266982" cy="52822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3" y="296205"/>
            <a:ext cx="3608614" cy="60083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40" y="2017485"/>
            <a:ext cx="3519660" cy="2639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371" y="6151493"/>
            <a:ext cx="3917751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 до 4 м в глубину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5737" y="5879899"/>
            <a:ext cx="3917751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до 2 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7696" y="4526781"/>
            <a:ext cx="3224711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семян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-2"/>
            <a:ext cx="12177486" cy="6304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9"/>
          <a:stretch/>
        </p:blipFill>
        <p:spPr>
          <a:xfrm>
            <a:off x="166251" y="1118805"/>
            <a:ext cx="6381391" cy="458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202594" y="2471875"/>
            <a:ext cx="5118550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Респиратор, плотные рукавицы, одежда с длинным рукавом и штаны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4570" y="3409674"/>
            <a:ext cx="5557275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необходимо вырывать с корнем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5810" y="4005403"/>
            <a:ext cx="6054058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Уничтожать сорняк до начала цветения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645" y="4607489"/>
            <a:ext cx="6473126" cy="830997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Умыть лицо, прополоскать горло, принять душ, поменять одежду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251"/>
            <a:ext cx="10515600" cy="46268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i="1" dirty="0"/>
              <a:t>Агротехнический </a:t>
            </a:r>
            <a:r>
              <a:rPr lang="ru-RU" sz="3200" b="1" i="1" dirty="0" smtClean="0"/>
              <a:t>метод борьбы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>
                <a:ea typeface="Calibri" panose="020F0502020204030204" pitchFamily="34" charset="0"/>
              </a:rPr>
              <a:t>Правильное </a:t>
            </a:r>
            <a:r>
              <a:rPr lang="ru-RU" sz="3200" dirty="0">
                <a:ea typeface="Calibri" panose="020F0502020204030204" pitchFamily="34" charset="0"/>
              </a:rPr>
              <a:t>чередование культур в севообороте, </a:t>
            </a:r>
            <a:r>
              <a:rPr lang="ru-RU" sz="3200" dirty="0" smtClean="0">
                <a:ea typeface="Calibri" panose="020F0502020204030204" pitchFamily="34" charset="0"/>
              </a:rPr>
              <a:t>обработка </a:t>
            </a:r>
            <a:r>
              <a:rPr lang="ru-RU" sz="3200" dirty="0">
                <a:ea typeface="Calibri" panose="020F0502020204030204" pitchFamily="34" charset="0"/>
              </a:rPr>
              <a:t>почвы, уход за посевами, направленные на истощение запасов семян сорняка в почве и предотвращение повторного засорения почвы. </a:t>
            </a:r>
            <a:endParaRPr lang="ru-RU" sz="3200" dirty="0" smtClean="0"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ea typeface="Calibri" panose="020F0502020204030204" pitchFamily="34" charset="0"/>
              </a:rPr>
              <a:t>На </a:t>
            </a:r>
            <a:r>
              <a:rPr lang="ru-RU" sz="3200" dirty="0">
                <a:ea typeface="Calibri" panose="020F0502020204030204" pitchFamily="34" charset="0"/>
              </a:rPr>
              <a:t>землях несельскохозяйственного назначения, приусадебных участках, прилегающих к домовладению территориях, </a:t>
            </a:r>
            <a:r>
              <a:rPr lang="ru-RU" sz="3200" dirty="0" smtClean="0">
                <a:ea typeface="Calibri" panose="020F0502020204030204" pitchFamily="34" charset="0"/>
              </a:rPr>
              <a:t>рекомендуется </a:t>
            </a:r>
            <a:r>
              <a:rPr lang="ru-RU" sz="3200" dirty="0"/>
              <a:t>выдергивать </a:t>
            </a:r>
            <a:r>
              <a:rPr lang="ru-RU" sz="3200" dirty="0" smtClean="0"/>
              <a:t>амброзию с корнем</a:t>
            </a:r>
            <a:r>
              <a:rPr lang="ru-RU" sz="3200" dirty="0" smtClean="0">
                <a:ea typeface="Calibri" panose="020F0502020204030204" pitchFamily="34" charset="0"/>
              </a:rPr>
              <a:t>, </a:t>
            </a:r>
            <a:r>
              <a:rPr lang="ru-RU" sz="3200" dirty="0">
                <a:ea typeface="Calibri" panose="020F0502020204030204" pitchFamily="34" charset="0"/>
              </a:rPr>
              <a:t>так как при скашивании остатки стебля интенсивно отрастают </a:t>
            </a:r>
            <a:r>
              <a:rPr lang="ru-RU" sz="3200" dirty="0" smtClean="0">
                <a:ea typeface="Calibri" panose="020F0502020204030204" pitchFamily="34" charset="0"/>
              </a:rPr>
              <a:t>и на </a:t>
            </a:r>
            <a:r>
              <a:rPr lang="ru-RU" sz="3200" dirty="0">
                <a:ea typeface="Calibri" panose="020F0502020204030204" pitchFamily="34" charset="0"/>
              </a:rPr>
              <a:t>месте одного появляется 3–5 новых</a:t>
            </a:r>
            <a:r>
              <a:rPr lang="ru-RU" sz="3200" dirty="0" smtClean="0">
                <a:ea typeface="Calibri" panose="020F0502020204030204" pitchFamily="34" charset="0"/>
              </a:rPr>
              <a:t>.</a:t>
            </a:r>
            <a:r>
              <a:rPr lang="ru-RU" sz="3200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630486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Амброзия полыннолистная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0839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/>
              <a:t>Биологический </a:t>
            </a:r>
            <a:r>
              <a:rPr lang="ru-RU" sz="3200" b="1" i="1" dirty="0" smtClean="0"/>
              <a:t>метод борьбы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/>
              <a:t>Биологический метод позволяет практически ограничить распространение, «подавить» амброзию полыннолистную в первые же годы вегетации. Применяется размещение на засоренных амброзией участках травосмесей, культурных злаковых растений, бобовых растений с повышенной </a:t>
            </a:r>
            <a:r>
              <a:rPr lang="ru-RU" sz="3200" dirty="0" smtClean="0"/>
              <a:t>густотой.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27202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/>
              </a:rPr>
              <a:t>Амброзия полыннолистная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8514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7638"/>
            <a:ext cx="10515600" cy="52929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i="1" dirty="0"/>
              <a:t>Химический </a:t>
            </a:r>
            <a:r>
              <a:rPr lang="ru-RU" sz="3200" b="1" i="1" dirty="0" smtClean="0"/>
              <a:t>метод борьбы</a:t>
            </a:r>
          </a:p>
          <a:p>
            <a:pPr marL="0" indent="0" algn="ctr">
              <a:buNone/>
            </a:pPr>
            <a:r>
              <a:rPr lang="ru-RU" sz="3200" dirty="0" smtClean="0"/>
              <a:t>Дифференцированное </a:t>
            </a:r>
            <a:r>
              <a:rPr lang="ru-RU" sz="3200" dirty="0"/>
              <a:t>использование различных гербицидов согласно «Списку пестицидов и </a:t>
            </a:r>
            <a:r>
              <a:rPr lang="ru-RU" sz="3200" dirty="0" err="1"/>
              <a:t>агрохимикатов</a:t>
            </a:r>
            <a:r>
              <a:rPr lang="ru-RU" sz="3200" dirty="0"/>
              <a:t>, разрешенных к применению на территории Российской Федерации» </a:t>
            </a:r>
            <a:r>
              <a:rPr lang="ru-RU" sz="3200" dirty="0" smtClean="0"/>
              <a:t>рекомендуется применять с особой осторожностью в соответствии с регламентами применения</a:t>
            </a:r>
          </a:p>
          <a:p>
            <a:pPr marL="0" indent="0" algn="ctr">
              <a:buNone/>
            </a:pPr>
            <a:r>
              <a:rPr lang="ru-RU" sz="3200" dirty="0" smtClean="0"/>
              <a:t>Эффективными являются препараты сплошного действия на основе действующего вещества </a:t>
            </a:r>
            <a:r>
              <a:rPr lang="ru-RU" sz="3200" dirty="0" err="1" smtClean="0"/>
              <a:t>глифосат</a:t>
            </a:r>
            <a:r>
              <a:rPr lang="ru-RU" sz="3200" dirty="0" smtClean="0"/>
              <a:t>, например:</a:t>
            </a:r>
            <a:endParaRPr lang="en-US" sz="3200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Торнадо, ВР </a:t>
            </a:r>
            <a:r>
              <a:rPr lang="ru-RU" sz="3200" dirty="0" smtClean="0"/>
              <a:t>(250мл </a:t>
            </a:r>
            <a:r>
              <a:rPr lang="ru-RU" sz="3200" dirty="0"/>
              <a:t>препарата на </a:t>
            </a:r>
            <a:r>
              <a:rPr lang="ru-RU" sz="3200" dirty="0" smtClean="0"/>
              <a:t>10 </a:t>
            </a:r>
            <a:r>
              <a:rPr lang="ru-RU" sz="3200" dirty="0"/>
              <a:t>л воды</a:t>
            </a:r>
            <a:r>
              <a:rPr lang="ru-RU" sz="3200" dirty="0" smtClean="0"/>
              <a:t>)</a:t>
            </a:r>
            <a:r>
              <a:rPr lang="ru-RU" sz="3200" dirty="0"/>
              <a:t>,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Раундап</a:t>
            </a:r>
            <a:r>
              <a:rPr lang="ru-RU" sz="3200" b="1" dirty="0">
                <a:solidFill>
                  <a:srgbClr val="FF0000"/>
                </a:solidFill>
              </a:rPr>
              <a:t>, ВР </a:t>
            </a:r>
            <a:r>
              <a:rPr lang="ru-RU" sz="3200" dirty="0" smtClean="0"/>
              <a:t>(200мл </a:t>
            </a:r>
            <a:r>
              <a:rPr lang="ru-RU" sz="3200" dirty="0"/>
              <a:t>препарата на 10 л воды</a:t>
            </a:r>
            <a:r>
              <a:rPr lang="ru-RU" sz="3200" dirty="0" smtClean="0"/>
              <a:t>).</a:t>
            </a:r>
          </a:p>
          <a:p>
            <a:pPr marL="0" indent="0" algn="ctr">
              <a:buNone/>
            </a:pPr>
            <a:r>
              <a:rPr lang="ru-RU" sz="3200" dirty="0" smtClean="0"/>
              <a:t>Необходимо направленное опрыскивание по вегетирующим сорнякам при условии защиты культурных растений</a:t>
            </a:r>
            <a:endParaRPr lang="en-US" sz="32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630486"/>
            <a:ext cx="10515600" cy="7931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/>
              </a:rPr>
              <a:t>Амброзия полыннолистная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074" y="146437"/>
            <a:ext cx="11306926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" y="43934"/>
            <a:ext cx="7191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795722" y="260349"/>
            <a:ext cx="9485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74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0" y="0"/>
            <a:ext cx="12177486" cy="630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381" r="7177" b="16740"/>
          <a:stretch/>
        </p:blipFill>
        <p:spPr>
          <a:xfrm>
            <a:off x="14514" y="0"/>
            <a:ext cx="12177486" cy="630454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4" y="1099951"/>
            <a:ext cx="5795900" cy="386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88000" y="1329145"/>
            <a:ext cx="6037943" cy="2677656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карантинных объектов и борьбе с ними, локализации, ликвидации их очагов осуществляются за счет средств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подкарантинных объектов (ч. 2 ст. 11 Федерального закона от 15 июля 2000 года № 99-ФЗ «О карантине растений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1611</Words>
  <Application>Microsoft Office PowerPoint</Application>
  <PresentationFormat>Широкоэкранный</PresentationFormat>
  <Paragraphs>240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1_Тема Office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Амброзия полыннолистная</vt:lpstr>
      <vt:lpstr>Амброзия полыннолистная</vt:lpstr>
      <vt:lpstr>Амброзия полыннолистная</vt:lpstr>
      <vt:lpstr>Презентация PowerPoint</vt:lpstr>
      <vt:lpstr>Состояние готовности сельхозпроизводителей к проведению истребительных мероприятий</vt:lpstr>
      <vt:lpstr>Состояние готовности внутригородский муниципальных районов к проведению истребительных мероприятий</vt:lpstr>
      <vt:lpstr>Телефоны для обращений</vt:lpstr>
      <vt:lpstr>Адреса магазинов по продаже препаратов на территории города Сочи</vt:lpstr>
      <vt:lpstr>Адреса магазинов по продаже препаратов на территории города Сочи</vt:lpstr>
      <vt:lpstr>Адреса магазинов по продаже препаратов на территории города Сочи</vt:lpstr>
      <vt:lpstr>Адреса магазинов по продаже препаратов на территории города Сочи</vt:lpstr>
      <vt:lpstr>Адреса садовых центров (торгуют препаратами на территории города Сочи)</vt:lpstr>
      <vt:lpstr>Организации оказывающие услуги по обработке территорий</vt:lpstr>
      <vt:lpstr>Консультации по вопросам борьбы с амброзией можно получить: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по выявлению и ликвидации очагов опасного карантинного вредителя коричнево-мраморного клопа на территории муниципального образования город-курорт Сочи</dc:title>
  <dc:creator>Nataly</dc:creator>
  <cp:lastModifiedBy>Линин Вячеслав Валерьевич</cp:lastModifiedBy>
  <cp:revision>153</cp:revision>
  <cp:lastPrinted>2018-07-12T07:09:57Z</cp:lastPrinted>
  <dcterms:created xsi:type="dcterms:W3CDTF">2018-04-05T11:51:49Z</dcterms:created>
  <dcterms:modified xsi:type="dcterms:W3CDTF">2018-07-12T09:50:22Z</dcterms:modified>
</cp:coreProperties>
</file>