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4" r:id="rId2"/>
    <p:sldId id="307" r:id="rId3"/>
    <p:sldId id="308" r:id="rId4"/>
    <p:sldId id="310" r:id="rId5"/>
    <p:sldId id="311" r:id="rId6"/>
    <p:sldId id="312" r:id="rId7"/>
    <p:sldId id="313" r:id="rId8"/>
    <p:sldId id="316" r:id="rId9"/>
    <p:sldId id="317" r:id="rId10"/>
    <p:sldId id="319" r:id="rId11"/>
    <p:sldId id="318" r:id="rId12"/>
    <p:sldId id="321" r:id="rId13"/>
    <p:sldId id="320" r:id="rId14"/>
    <p:sldId id="299" r:id="rId15"/>
    <p:sldId id="300" r:id="rId16"/>
    <p:sldId id="289" r:id="rId17"/>
    <p:sldId id="298" r:id="rId18"/>
    <p:sldId id="268" r:id="rId19"/>
    <p:sldId id="266" r:id="rId20"/>
    <p:sldId id="270" r:id="rId21"/>
    <p:sldId id="272" r:id="rId22"/>
    <p:sldId id="301" r:id="rId23"/>
    <p:sldId id="290" r:id="rId24"/>
    <p:sldId id="275" r:id="rId25"/>
    <p:sldId id="280" r:id="rId26"/>
    <p:sldId id="281" r:id="rId27"/>
    <p:sldId id="283" r:id="rId28"/>
    <p:sldId id="282" r:id="rId29"/>
    <p:sldId id="285" r:id="rId30"/>
    <p:sldId id="286" r:id="rId31"/>
    <p:sldId id="288" r:id="rId32"/>
    <p:sldId id="302" r:id="rId33"/>
    <p:sldId id="326" r:id="rId34"/>
    <p:sldId id="322" r:id="rId35"/>
    <p:sldId id="323" r:id="rId36"/>
    <p:sldId id="324" r:id="rId37"/>
    <p:sldId id="325" r:id="rId38"/>
    <p:sldId id="303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60" d="100"/>
          <a:sy n="60" d="100"/>
        </p:scale>
        <p:origin x="-1434" y="-1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802E3E-808A-4E2E-92D9-A07AB577E07C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3AB4EE-097E-4138-9D86-285AA8649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376C44-3EED-4277-9B56-DFCE8F059D0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5FD9-C9D2-4607-A1AF-B00922168E31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3BAF6-C96E-4093-93F1-16E5D4869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0B9F1-995C-4614-B55D-1C9790ACBE06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89735-3F13-4DA5-983C-3B3920E5F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F8768-ADAE-45FF-9473-A9930D212A75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0D641-8AF4-4FB7-B1DE-8D5EB1559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A5DDC-D43A-4E54-AA47-716D87F3BAFC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EBE19-62EE-4711-B485-D7AC3DE9F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21CC-55FC-4B04-94B9-0A26785C8620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339B-67F2-4B0D-BA7D-301B61851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0DDB1-B5CC-415B-B43F-EEC597F47B2A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2B328-84EC-424D-823B-333BAADEB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19C58-DE40-4FB7-A147-48DCCDEBB770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019E4-D140-41CD-B0FB-E9D8F583A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B079C-327E-41A4-95EF-558876E56730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8F43E-ED24-4DBF-974C-2A90333BE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B84F-0A51-44C2-B97F-5D7F556C6610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494E2-D249-4443-9D51-BF1268D8F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107D-356D-43B3-B614-1202630EB7FF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3443-1286-43D5-90B6-4EB4914C2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6ADE5-AC03-4072-9497-E63F41B69065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026B2-57AB-48A0-A655-03088C1C3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860AA2-FDC4-4E48-AB46-1D21242DEF89}" type="datetimeFigureOut">
              <a:rPr lang="ru-RU"/>
              <a:pPr>
                <a:defRPr/>
              </a:pPr>
              <a:t>30.09.2011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BD8D4A-6DB9-4317-AB49-3A0CCE68D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ФОТООТЧЕТ\soch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A3A3C-C3BA-416A-BCEE-1B4F29E5A66F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14339" name="Picture 3" descr="C:\Users\admin\Desktop\ФОТООТЧЕТ\logo_soc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1750"/>
            <a:ext cx="1285875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DEABA-5C49-4828-A0F4-536764A7357F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 r="5817"/>
          <a:stretch>
            <a:fillRect/>
          </a:stretch>
        </p:blipFill>
        <p:spPr bwMode="auto">
          <a:xfrm>
            <a:off x="214313" y="0"/>
            <a:ext cx="864393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260CB-E1EE-4CF2-BF38-3AEC98705614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 l="1149" t="2669" b="11922"/>
          <a:stretch>
            <a:fillRect/>
          </a:stretch>
        </p:blipFill>
        <p:spPr bwMode="auto">
          <a:xfrm>
            <a:off x="2357438" y="0"/>
            <a:ext cx="58578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BB5E3-EB2F-4328-A870-8F74AFFD3686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143000" y="428625"/>
            <a:ext cx="742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Варианты  развертки улиц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территории города Сочи</a:t>
            </a:r>
          </a:p>
        </p:txBody>
      </p:sp>
      <p:pic>
        <p:nvPicPr>
          <p:cNvPr id="4099" name="Picture 3" descr="G:\незир благоустройство\jpg_sochi\45.jpg"/>
          <p:cNvPicPr>
            <a:picLocks noChangeAspect="1" noChangeArrowheads="1"/>
          </p:cNvPicPr>
          <p:nvPr/>
        </p:nvPicPr>
        <p:blipFill>
          <a:blip r:embed="rId3"/>
          <a:srcRect l="8580" t="22712" r="4680" b="30353"/>
          <a:stretch>
            <a:fillRect/>
          </a:stretch>
        </p:blipFill>
        <p:spPr bwMode="auto">
          <a:xfrm>
            <a:off x="785813" y="1500188"/>
            <a:ext cx="8001000" cy="414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20651-9DD0-4553-B966-F4C2BB4869AF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143000" y="428625"/>
            <a:ext cx="7786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Фрагменты архитектурного ландшафтного развития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территории города Сочи</a:t>
            </a:r>
          </a:p>
        </p:txBody>
      </p:sp>
      <p:pic>
        <p:nvPicPr>
          <p:cNvPr id="3074" name="Picture 2" descr="G:\незир благоустройство\jpg_sochi\16.jpg"/>
          <p:cNvPicPr>
            <a:picLocks noChangeAspect="1" noChangeArrowheads="1"/>
          </p:cNvPicPr>
          <p:nvPr/>
        </p:nvPicPr>
        <p:blipFill>
          <a:blip r:embed="rId3"/>
          <a:srcRect l="7052" t="15073" r="3947" b="22712"/>
          <a:stretch>
            <a:fillRect/>
          </a:stretch>
        </p:blipFill>
        <p:spPr bwMode="auto">
          <a:xfrm>
            <a:off x="785813" y="1643063"/>
            <a:ext cx="7929562" cy="40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AA098-F288-4E39-B868-62CB27B2A458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071563" y="0"/>
            <a:ext cx="7786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скверов и парков города Сочи</a:t>
            </a:r>
          </a:p>
        </p:txBody>
      </p:sp>
      <p:pic>
        <p:nvPicPr>
          <p:cNvPr id="6146" name="Picture 2" descr="C:\Users\admin\Desktop\ФОТООТЧЕТ\Фото\DSCN33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285875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admin\Desktop\ФОТООТЧЕТ\Фото\DSCN34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3714750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admin\Desktop\ФОТООТЧЕТ\Фото\DSCN34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1285875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admin\Desktop\ФОТООТЧЕТ\Фото\DSCN34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3714750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C:\Users\admin\Desktop\ФОТООТЧЕТ\Фото\DSCN344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3714750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C:\Users\admin\Desktop\ФОТООТЧЕТ\Фото\DSCN344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50" y="1285875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06186-A1CD-4F39-83B0-DBE607C5A5B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071563" y="0"/>
            <a:ext cx="7786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скверов и парков города Сочи</a:t>
            </a:r>
          </a:p>
        </p:txBody>
      </p:sp>
      <p:pic>
        <p:nvPicPr>
          <p:cNvPr id="7172" name="Picture 4" descr="C:\Users\admin\Desktop\ФОТООТЧЕТ\фото обход\179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5363" y="3768725"/>
            <a:ext cx="167957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C:\Users\admin\Desktop\ФОТООТЧЕТ\фото обход\preview_content_fullCAJI9CY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752850"/>
            <a:ext cx="3600450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C:\Users\admin\Desktop\ФОТООТЧЕТ\фото обход\preview_content_fu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3768725"/>
            <a:ext cx="3224213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5" name="Picture 7" descr="C:\Users\admin\Desktop\ФОТООТЧЕТ\Фото2\den_-4-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50" y="1482725"/>
            <a:ext cx="2951163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C:\Users\admin\Desktop\ФОТООТЧЕТ\Фото2\dendr_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50" y="1482725"/>
            <a:ext cx="2762250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7" name="Picture 9" descr="C:\Users\admin\Desktop\ФОТООТЧЕТ\Фото2\Ltylhf_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1482725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E372F-A4E0-4962-836A-8BF0239CB511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многоквартирных жилых домов в зоне международного гостеприимства.</a:t>
            </a:r>
          </a:p>
        </p:txBody>
      </p:sp>
      <p:pic>
        <p:nvPicPr>
          <p:cNvPr id="3074" name="Picture 2" descr="C:\Users\admin\Desktop\ФОТООТЧЕТ\фото обход\Микрорайон Веселое-Псоу принял первых переселенцев\p27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000250"/>
            <a:ext cx="6143625" cy="408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admin\Desktop\ФОТООТЧЕТ\фото обход\Микрорайон Веселое-Псоу принял первых переселенцев\288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928688"/>
            <a:ext cx="2432050" cy="161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admin\Desktop\ФОТООТЧЕТ\фото обход\Микрорайон Веселое-Псоу принял первых переселенцев\288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13" y="4500563"/>
            <a:ext cx="2363787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admin\Desktop\ФОТООТЧЕТ\фото обход\Микрорайон Веселое-Псоу принял первых переселенцев\288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13" y="2714625"/>
            <a:ext cx="2409825" cy="160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71500" y="1285875"/>
            <a:ext cx="52149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Новый микрорайон «Веселое -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Псоу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E:\19.09.2011(1)\DSC04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88"/>
            <a:ext cx="3697287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14025-87CC-4C79-8A4E-2E79B126392A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многоквартирных жилых домов в зоне международного гостеприимства.</a:t>
            </a:r>
          </a:p>
        </p:txBody>
      </p:sp>
      <p:pic>
        <p:nvPicPr>
          <p:cNvPr id="19" name="Picture 2" descr="E:\19.09.2011(1)\DSC040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786188"/>
            <a:ext cx="3697288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3357563" y="6192838"/>
            <a:ext cx="9874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Роз, 52</a:t>
            </a:r>
          </a:p>
        </p:txBody>
      </p:sp>
      <p:pic>
        <p:nvPicPr>
          <p:cNvPr id="21" name="Picture 4" descr="E:\19.09.2011(1)\DSC04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906463"/>
            <a:ext cx="3697288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0728" name="Rectangle 11"/>
          <p:cNvSpPr>
            <a:spLocks noChangeArrowheads="1"/>
          </p:cNvSpPr>
          <p:nvPr/>
        </p:nvSpPr>
        <p:spPr bwMode="auto">
          <a:xfrm>
            <a:off x="2755900" y="3286125"/>
            <a:ext cx="160178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>
                <a:latin typeface="Calibri" pitchFamily="34" charset="0"/>
              </a:rPr>
              <a:t>Ул. </a:t>
            </a:r>
            <a:r>
              <a:rPr lang="ru-RU" sz="1400" b="1">
                <a:latin typeface="Calibri" pitchFamily="34" charset="0"/>
              </a:rPr>
              <a:t>Воровского</a:t>
            </a:r>
            <a:r>
              <a:rPr lang="ru-RU" sz="1400">
                <a:latin typeface="Calibri" pitchFamily="34" charset="0"/>
              </a:rPr>
              <a:t>, 25</a:t>
            </a:r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6643688" y="3335338"/>
            <a:ext cx="16113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Воровского, 22</a:t>
            </a:r>
          </a:p>
        </p:txBody>
      </p:sp>
      <p:pic>
        <p:nvPicPr>
          <p:cNvPr id="11" name="Picture 5" descr="E:\19.09.2011(1)\DSC040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2488" y="3786188"/>
            <a:ext cx="369570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6429375" y="6143625"/>
            <a:ext cx="18573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Первомайская,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D_Disk_Home\Hosta\01 ул 50 лет СССР\ФОТОФИКСАЦИЯ\2010 05 07\P101034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000125"/>
            <a:ext cx="3500437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E:\19.09.2011(1)\DSC040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7763" y="3786188"/>
            <a:ext cx="3543300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2" descr="E:\19.09.2011(1)\DSC040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3786188"/>
            <a:ext cx="3617912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83F0B-085F-468D-A476-63007D57C8B0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многоквартирных жилых домов в зоне международного гостеприимства.</a:t>
            </a:r>
          </a:p>
        </p:txBody>
      </p:sp>
      <p:pic>
        <p:nvPicPr>
          <p:cNvPr id="11" name="Picture 2" descr="Защитников Кавказа но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88" y="1000125"/>
            <a:ext cx="357187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00125" y="3192463"/>
            <a:ext cx="2105025" cy="307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  <a:cs typeface="+mn-cs"/>
              </a:rPr>
              <a:t>ул. Защитников Кавказа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000625" y="3214688"/>
            <a:ext cx="1597025" cy="307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  <a:cs typeface="+mn-cs"/>
              </a:rPr>
              <a:t>Ул. 50 лет СССР, 16</a:t>
            </a:r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1000125" y="6143625"/>
            <a:ext cx="19129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Юных Ленинцев, 9</a:t>
            </a: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5000625" y="6143625"/>
            <a:ext cx="19129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Юных Ленинцев,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5BB22-AC09-4802-ACFC-AAC962877449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6325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1071563"/>
            <a:ext cx="3748088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571500" y="3192463"/>
            <a:ext cx="15970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50 лет СССР, 13</a:t>
            </a:r>
          </a:p>
        </p:txBody>
      </p:sp>
      <p:pic>
        <p:nvPicPr>
          <p:cNvPr id="7" name="Picture 2" descr="Защитников Кавказа 132_после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1425" y="3786188"/>
            <a:ext cx="3489325" cy="262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27313" y="6021388"/>
            <a:ext cx="2860675" cy="314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  <a:cs typeface="+mn-cs"/>
              </a:rPr>
              <a:t>Ул. Защитников Кавказа, 132</a:t>
            </a:r>
            <a:endParaRPr lang="ru-RU" sz="1400" dirty="0">
              <a:latin typeface="+mn-lt"/>
              <a:cs typeface="+mn-cs"/>
            </a:endParaRPr>
          </a:p>
        </p:txBody>
      </p:sp>
      <p:pic>
        <p:nvPicPr>
          <p:cNvPr id="9" name="Picture 2" descr="Калиновая но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071563"/>
            <a:ext cx="3357563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300788" y="3214688"/>
            <a:ext cx="1557337" cy="30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>
                <a:latin typeface="Calibri" pitchFamily="34" charset="0"/>
              </a:rPr>
              <a:t>Ул.Калиновая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32777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многоквартирных жилых домов в зоне международного гостеприимства.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134D57-78A9-4ECA-A83F-4CBE7D1DC754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000125" y="1241425"/>
            <a:ext cx="74168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1. Единая концепция архитектурного развития территории проведения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XXII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Олимпийских и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XI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Паралимпийских игр 2014 года в городе Сочи; Согласована 06.04.2010 г.</a:t>
            </a:r>
          </a:p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2. Правила землепользования и застройки, утвержденные решением ГСС от 29.12.2009;</a:t>
            </a:r>
          </a:p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3. Распоряжение Главы администрации города Сочи от 01.06.2011 г. №306-р «Об утверждении единых архитектурно-ландшафтных требований к застройке и благоустройству территории при реализации «Единой архитектурной концепцией развития территории проведения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XXII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Олимпийских и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XI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Паралимпийских игр 2014 года в городе Сочи»;</a:t>
            </a:r>
          </a:p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4. Распоряжение Главы города Сочи от 27.07.2011 г. №278-р «Об утверждении перечня объектов (зданий, сооружений, земельных участков) в зонах особой архитектурно-планировочной организации территории, требующих выполнения работ по изменению архитектурного облика в соответствии с «Единой архитектурной концепцией развития территории проведения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XXII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Олимпийских и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XI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Паралимпийских игр 2014 года в городе Сочи»</a:t>
            </a:r>
          </a:p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85813" y="285750"/>
            <a:ext cx="7772400" cy="863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dirty="0">
                <a:latin typeface="Times New Roman" pitchFamily="18" charset="0"/>
                <a:ea typeface="+mj-ea"/>
                <a:cs typeface="+mj-cs"/>
              </a:rPr>
              <a:t>Нормативные документы, определение статуса ЗМГ</a:t>
            </a:r>
            <a:r>
              <a:rPr lang="ru-RU" sz="4400" dirty="0">
                <a:latin typeface="+mj-lt"/>
                <a:ea typeface="+mj-ea"/>
                <a:cs typeface="+mj-cs"/>
              </a:rPr>
              <a:t> </a:t>
            </a:r>
            <a:endParaRPr lang="ru-RU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3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" descr="_MG_34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1000125"/>
            <a:ext cx="3857625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5B5580-B0E7-476F-9459-107E172797F1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3796" name="Rectangle 11"/>
          <p:cNvSpPr>
            <a:spLocks noChangeArrowheads="1"/>
          </p:cNvSpPr>
          <p:nvPr/>
        </p:nvSpPr>
        <p:spPr bwMode="auto">
          <a:xfrm>
            <a:off x="827088" y="3141663"/>
            <a:ext cx="38893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Бутик «КА</a:t>
            </a:r>
            <a:r>
              <a:rPr lang="en-US" sz="1400" b="1">
                <a:latin typeface="Calibri" pitchFamily="34" charset="0"/>
              </a:rPr>
              <a:t>REN MILLER</a:t>
            </a:r>
            <a:r>
              <a:rPr lang="ru-RU" sz="1400" b="1">
                <a:latin typeface="Calibri" pitchFamily="34" charset="0"/>
              </a:rPr>
              <a:t>» ул. Навагинская, 12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торговли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pic>
        <p:nvPicPr>
          <p:cNvPr id="12" name="Picture 2" descr="E:\19.09.2011\DSC04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1000125"/>
            <a:ext cx="3857625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929188" y="3143250"/>
            <a:ext cx="3243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Бутик «</a:t>
            </a:r>
            <a:r>
              <a:rPr lang="en-US" sz="1400" b="1">
                <a:latin typeface="Calibri" pitchFamily="34" charset="0"/>
              </a:rPr>
              <a:t>Margo</a:t>
            </a:r>
            <a:r>
              <a:rPr lang="ru-RU" sz="1400" b="1">
                <a:latin typeface="Calibri" pitchFamily="34" charset="0"/>
              </a:rPr>
              <a:t>»  ул. Навагинская, 12</a:t>
            </a:r>
          </a:p>
        </p:txBody>
      </p:sp>
      <p:pic>
        <p:nvPicPr>
          <p:cNvPr id="14" name="Picture 2" descr="E:\18.09.2011\IMG_32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3" y="3660775"/>
            <a:ext cx="3881437" cy="291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827088" y="6165850"/>
            <a:ext cx="2449512" cy="314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  <a:cs typeface="+mn-cs"/>
              </a:rPr>
              <a:t>ул. Кооперативная, 8</a:t>
            </a:r>
            <a:endParaRPr lang="ru-RU" sz="1400" dirty="0">
              <a:latin typeface="+mn-lt"/>
              <a:cs typeface="+mn-cs"/>
            </a:endParaRPr>
          </a:p>
        </p:txBody>
      </p:sp>
      <p:pic>
        <p:nvPicPr>
          <p:cNvPr id="15" name="Picture 6" descr="E:\18.09.2011\DSC039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3644900"/>
            <a:ext cx="3857625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4857750" y="6092825"/>
            <a:ext cx="3857625" cy="527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  <a:cs typeface="+mn-cs"/>
              </a:rPr>
              <a:t>ул. Курортный проспект, ост. Платановая аллея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" descr="D:\ХОСТА\Направления\Foto_Kartochka\IMG_9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175" y="976313"/>
            <a:ext cx="3787775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5B117-74E9-43AA-A422-4058FB2CEAB9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6215063" y="3143250"/>
            <a:ext cx="23114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Курортный проспект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торговли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pic>
        <p:nvPicPr>
          <p:cNvPr id="12" name="Рисунок 2" descr="_MG_343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1000125"/>
            <a:ext cx="3779838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5" descr="IMG_20110623_1520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3643313"/>
            <a:ext cx="3786188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5848" name="Rectangle 11"/>
          <p:cNvSpPr>
            <a:spLocks noChangeArrowheads="1"/>
          </p:cNvSpPr>
          <p:nvPr/>
        </p:nvSpPr>
        <p:spPr bwMode="auto">
          <a:xfrm>
            <a:off x="5651500" y="5786438"/>
            <a:ext cx="287496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Платановая «Светоч</a:t>
            </a:r>
            <a:r>
              <a:rPr lang="ru-RU" sz="1400" b="1"/>
              <a:t>ь</a:t>
            </a:r>
            <a:r>
              <a:rPr lang="ru-RU" sz="1400" b="1">
                <a:latin typeface="Calibri" pitchFamily="34" charset="0"/>
              </a:rPr>
              <a:t>»</a:t>
            </a:r>
          </a:p>
        </p:txBody>
      </p:sp>
      <p:pic>
        <p:nvPicPr>
          <p:cNvPr id="15" name="Picture 2" descr="Ивановская б(н магаз Магнит_посл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3643313"/>
            <a:ext cx="3786188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928688" y="5572125"/>
            <a:ext cx="23114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Ивановская, магазин «Магнит»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928688" y="3143250"/>
            <a:ext cx="313848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Бутик «</a:t>
            </a:r>
            <a:r>
              <a:rPr lang="en-US" sz="1400" b="1">
                <a:latin typeface="Calibri" pitchFamily="34" charset="0"/>
              </a:rPr>
              <a:t>DIM</a:t>
            </a:r>
            <a:r>
              <a:rPr lang="ru-RU" sz="1400" b="1">
                <a:latin typeface="Calibri" pitchFamily="34" charset="0"/>
              </a:rPr>
              <a:t>» ул. Воровского, 56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IMG_20110624_160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3214688"/>
            <a:ext cx="4143375" cy="313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1" name="Picture 6" descr="E:\19.09.2011(1)\DSC04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1071563"/>
            <a:ext cx="2786063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86B50-5747-4410-9B6D-F1017B6BCC85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учреждений и офисов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pic>
        <p:nvPicPr>
          <p:cNvPr id="18" name="Рисунок 2" descr="_MG_347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1095375"/>
            <a:ext cx="3071813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6871" name="Rectangle 11"/>
          <p:cNvSpPr>
            <a:spLocks noChangeArrowheads="1"/>
          </p:cNvSpPr>
          <p:nvPr/>
        </p:nvSpPr>
        <p:spPr bwMode="auto">
          <a:xfrm>
            <a:off x="714375" y="2763838"/>
            <a:ext cx="200025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Советская, 26 а</a:t>
            </a:r>
          </a:p>
        </p:txBody>
      </p:sp>
      <p:sp>
        <p:nvSpPr>
          <p:cNvPr id="36872" name="Rectangle 11"/>
          <p:cNvSpPr>
            <a:spLocks noChangeArrowheads="1"/>
          </p:cNvSpPr>
          <p:nvPr/>
        </p:nvSpPr>
        <p:spPr bwMode="auto">
          <a:xfrm>
            <a:off x="3571875" y="2786063"/>
            <a:ext cx="230346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Юных Ленинцев,10</a:t>
            </a:r>
          </a:p>
        </p:txBody>
      </p:sp>
      <p:pic>
        <p:nvPicPr>
          <p:cNvPr id="23" name="Picture 6" descr="E:\18.09.2011\IMG_32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1071563"/>
            <a:ext cx="2881313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6874" name="Rectangle 11"/>
          <p:cNvSpPr>
            <a:spLocks noChangeArrowheads="1"/>
          </p:cNvSpPr>
          <p:nvPr/>
        </p:nvSpPr>
        <p:spPr bwMode="auto">
          <a:xfrm>
            <a:off x="6300788" y="2786063"/>
            <a:ext cx="27860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Курортный проспект, 53</a:t>
            </a:r>
          </a:p>
        </p:txBody>
      </p:sp>
      <p:pic>
        <p:nvPicPr>
          <p:cNvPr id="25" name="Picture 6" descr="E:\19.09.2011(1)\DSC04018.JPG"/>
          <p:cNvPicPr>
            <a:picLocks noChangeAspect="1" noChangeArrowheads="1"/>
          </p:cNvPicPr>
          <p:nvPr/>
        </p:nvPicPr>
        <p:blipFill>
          <a:blip r:embed="rId7"/>
          <a:srcRect t="16405" b="1962"/>
          <a:stretch>
            <a:fillRect/>
          </a:stretch>
        </p:blipFill>
        <p:spPr bwMode="auto">
          <a:xfrm>
            <a:off x="1071563" y="3214688"/>
            <a:ext cx="2857500" cy="31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6876" name="Rectangle 11"/>
          <p:cNvSpPr>
            <a:spLocks noChangeArrowheads="1"/>
          </p:cNvSpPr>
          <p:nvPr/>
        </p:nvSpPr>
        <p:spPr bwMode="auto">
          <a:xfrm>
            <a:off x="1428750" y="5929313"/>
            <a:ext cx="193516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 Советская, 36</a:t>
            </a:r>
          </a:p>
        </p:txBody>
      </p:sp>
      <p:sp>
        <p:nvSpPr>
          <p:cNvPr id="36877" name="Rectangle 11"/>
          <p:cNvSpPr>
            <a:spLocks noChangeArrowheads="1"/>
          </p:cNvSpPr>
          <p:nvPr/>
        </p:nvSpPr>
        <p:spPr bwMode="auto">
          <a:xfrm>
            <a:off x="5072063" y="5929313"/>
            <a:ext cx="24177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Курортный проспект, 106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ФОТООТЧЕТ\фото обход\Село Некрасовское зазвучало голосами\p277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071563"/>
            <a:ext cx="7929563" cy="527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E4516-5F30-4CDF-8E1D-2BA75D3E3316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Переселенческий фонд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индивидуальное жилищное строительство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286375" y="5857875"/>
            <a:ext cx="3143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«Село Некрасовское»</a:t>
            </a:r>
          </a:p>
        </p:txBody>
      </p:sp>
      <p:pic>
        <p:nvPicPr>
          <p:cNvPr id="2051" name="Picture 3" descr="C:\Users\admin\Desktop\ФОТООТЧЕТ\фото обход\Село Некрасовское зазвучало голосами\289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1285875"/>
            <a:ext cx="1825625" cy="121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admin\Desktop\ФОТООТЧЕТ\фото обход\Село Некрасовское зазвучало голосами\289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1285875"/>
            <a:ext cx="1812925" cy="120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admin\Desktop\ФОТООТЧЕТ\фото обход\Село Некрасовское зазвучало голосами\28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3750" y="1285875"/>
            <a:ext cx="1825625" cy="121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3CE5-4E25-4B6E-85B1-3FADA4B05DDB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размещения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pic>
        <p:nvPicPr>
          <p:cNvPr id="18" name="Picture 1" descr="Н"/>
          <p:cNvPicPr>
            <a:picLocks noChangeAspect="1" noChangeArrowheads="1"/>
          </p:cNvPicPr>
          <p:nvPr/>
        </p:nvPicPr>
        <p:blipFill>
          <a:blip r:embed="rId3"/>
          <a:srcRect b="29144"/>
          <a:stretch>
            <a:fillRect/>
          </a:stretch>
        </p:blipFill>
        <p:spPr bwMode="auto">
          <a:xfrm>
            <a:off x="428625" y="1071563"/>
            <a:ext cx="3857625" cy="281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500063" y="3500438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Н. Имеретинская, 153</a:t>
            </a:r>
          </a:p>
        </p:txBody>
      </p:sp>
      <p:pic>
        <p:nvPicPr>
          <p:cNvPr id="19" name="Picture 2" descr="Гостиница Медвежий уго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89025"/>
            <a:ext cx="3786188" cy="276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9" name="Rectangle 11"/>
          <p:cNvSpPr>
            <a:spLocks noChangeArrowheads="1"/>
          </p:cNvSpPr>
          <p:nvPr/>
        </p:nvSpPr>
        <p:spPr bwMode="auto">
          <a:xfrm>
            <a:off x="4643438" y="3500438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Calibri" pitchFamily="34" charset="0"/>
              </a:rPr>
              <a:t>«Медвежий угол» Гостиница</a:t>
            </a:r>
            <a:endParaRPr lang="ru-RU" sz="1400">
              <a:latin typeface="Calibri" pitchFamily="34" charset="0"/>
            </a:endParaRPr>
          </a:p>
        </p:txBody>
      </p:sp>
      <p:pic>
        <p:nvPicPr>
          <p:cNvPr id="1026" name="Picture 2" descr="C:\Users\admin\Desktop\89898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000500"/>
            <a:ext cx="792956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21" name="Rectangle 11"/>
          <p:cNvSpPr>
            <a:spLocks noChangeArrowheads="1"/>
          </p:cNvSpPr>
          <p:nvPr/>
        </p:nvSpPr>
        <p:spPr bwMode="auto">
          <a:xfrm>
            <a:off x="500063" y="6215063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Calibri" pitchFamily="34" charset="0"/>
              </a:rPr>
              <a:t>Пер. Фундучный Гостиница</a:t>
            </a:r>
            <a:endParaRPr lang="ru-RU" sz="1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C:\Users\admin\Desktop\ФОТООТЧЕТ\фото обход\Отработано\Адлер ДК\457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857375"/>
            <a:ext cx="644525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B00FA-18CE-4CFF-915D-C4C918D90A7E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культуры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sp>
        <p:nvSpPr>
          <p:cNvPr id="39941" name="Rectangle 11"/>
          <p:cNvSpPr>
            <a:spLocks noChangeArrowheads="1"/>
          </p:cNvSpPr>
          <p:nvPr/>
        </p:nvSpPr>
        <p:spPr bwMode="auto">
          <a:xfrm>
            <a:off x="3929063" y="5786438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Ульянова, 84/4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214438" y="1143000"/>
            <a:ext cx="4000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Районный дом культуры «Адлер»</a:t>
            </a:r>
          </a:p>
        </p:txBody>
      </p:sp>
      <p:pic>
        <p:nvPicPr>
          <p:cNvPr id="8194" name="Picture 2" descr="C:\Users\admin\Desktop\ФОТООТЧЕТ\фото обход\Отработано\Адлер ДК\457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1188" y="4929188"/>
            <a:ext cx="1825625" cy="121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admin\Desktop\ФОТООТЧЕТ\фото обход\Отработано\Адлер ДК\457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3622675"/>
            <a:ext cx="1857375" cy="123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admin\Desktop\ФОТООТЧЕТ\фото обход\Отработано\Адлер ДК\4578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857250"/>
            <a:ext cx="1857375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F8210-5257-40CA-82CA-67BB330E495B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физической культуры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sp>
        <p:nvSpPr>
          <p:cNvPr id="40964" name="Rectangle 11"/>
          <p:cNvSpPr>
            <a:spLocks noChangeArrowheads="1"/>
          </p:cNvSpPr>
          <p:nvPr/>
        </p:nvSpPr>
        <p:spPr bwMode="auto">
          <a:xfrm>
            <a:off x="2286000" y="5786438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Парковая, 19/4</a:t>
            </a:r>
          </a:p>
        </p:txBody>
      </p:sp>
      <p:pic>
        <p:nvPicPr>
          <p:cNvPr id="2051" name="Picture 3" descr="C:\Users\admin\Desktop\ФОТООТЧЕТ\фото обход\Спортивный центр на улице Парковой\419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357313"/>
            <a:ext cx="6553200" cy="435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admin\Desktop\ФОТООТЧЕТ\фото обход\Спортивный центр на улице Парковой\419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4675" y="2857500"/>
            <a:ext cx="193357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admin\Desktop\ФОТООТЧЕТ\фото обход\Спортивный центр на улице Парковой\419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4429125"/>
            <a:ext cx="193357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admin\Desktop\ФОТООТЧЕТ\фото обход\Спортивный центр на улице Парковой\419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1357313"/>
            <a:ext cx="193357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57188" y="1143000"/>
            <a:ext cx="5929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Детско-юношеская спортивная школа №1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admin\Desktop\ФОТООТЧЕТ\фото обход\Отработано\Адлер Тенисные корты\p362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786063"/>
            <a:ext cx="8358188" cy="364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32973-839D-4229-BE16-07504FBF1805}" type="slidenum">
              <a:rPr lang="ru-RU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физической культуры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sp>
        <p:nvSpPr>
          <p:cNvPr id="41989" name="Rectangle 11"/>
          <p:cNvSpPr>
            <a:spLocks noChangeArrowheads="1"/>
          </p:cNvSpPr>
          <p:nvPr/>
        </p:nvSpPr>
        <p:spPr bwMode="auto">
          <a:xfrm>
            <a:off x="5857875" y="6072188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Демократическая, 18а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85750" y="1071563"/>
            <a:ext cx="3143250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Специализированная детско-юношеская школа олимпийского резерва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Адлерская теннисная академия </a:t>
            </a:r>
          </a:p>
        </p:txBody>
      </p:sp>
      <p:pic>
        <p:nvPicPr>
          <p:cNvPr id="1026" name="Picture 2" descr="C:\Users\admin\Desktop\ФОТООТЧЕТ\фото обход\Отработано\Адлер Тенисные корты\439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1000125"/>
            <a:ext cx="2470150" cy="164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admin\Desktop\ФОТООТЧЕТ\фото обход\Отработано\Адлер Тенисные корты\439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9025" y="1000125"/>
            <a:ext cx="2474913" cy="164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86184-899C-41C1-B110-85C26D23E4B3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здравоохранения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28625" y="1285875"/>
            <a:ext cx="58578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Городская больница №2</a:t>
            </a:r>
          </a:p>
        </p:txBody>
      </p:sp>
      <p:pic>
        <p:nvPicPr>
          <p:cNvPr id="3078" name="Picture 6" descr="C:\Users\admin\Desktop\ФОТООТЧЕТ\фото обход\Больницы\Новая больница по старому адресу\276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2071688"/>
            <a:ext cx="6015037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Rectangle 11"/>
          <p:cNvSpPr>
            <a:spLocks noChangeArrowheads="1"/>
          </p:cNvSpPr>
          <p:nvPr/>
        </p:nvSpPr>
        <p:spPr bwMode="auto">
          <a:xfrm>
            <a:off x="2071688" y="6143625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Виноградная, 43/2</a:t>
            </a:r>
          </a:p>
        </p:txBody>
      </p:sp>
      <p:pic>
        <p:nvPicPr>
          <p:cNvPr id="3079" name="Picture 7" descr="C:\Users\admin\Desktop\ФОТООТЧЕТ\фото обход\Больницы\Новая больница по старому адресу\DSCN33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8438" y="857250"/>
            <a:ext cx="2238375" cy="16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C:\Users\admin\Desktop\ФОТООТЧЕТ\фото обход\Больницы\Новая больница по старому адресу\276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2643188"/>
            <a:ext cx="2268538" cy="340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6696D-A015-4E06-B5F0-BFFF9331F336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здравоохранения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71500" y="1285875"/>
            <a:ext cx="52149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Городская больница №6 МУЗ города Сочи</a:t>
            </a:r>
          </a:p>
        </p:txBody>
      </p:sp>
      <p:pic>
        <p:nvPicPr>
          <p:cNvPr id="5122" name="Picture 2" descr="C:\Users\admin\Desktop\ФОТООТЧЕТ\фото обход\Больницы\Завершено строительство детского инфекционного отделения\p265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928813"/>
            <a:ext cx="6213475" cy="435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2143125" y="6357938"/>
            <a:ext cx="24288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Кирова, 50</a:t>
            </a:r>
          </a:p>
        </p:txBody>
      </p:sp>
      <p:pic>
        <p:nvPicPr>
          <p:cNvPr id="5123" name="Picture 3" descr="C:\Users\admin\Desktop\ФОТООТЧЕТ\фото обход\Больницы\Завершено строительство детского инфекционного отделения\268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1336675"/>
            <a:ext cx="2286000" cy="152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admin\Desktop\ФОТООТЧЕТ\фото обход\Больницы\Завершено строительство детского инфекционного отделения\268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3071813"/>
            <a:ext cx="2286000" cy="152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admin\Desktop\ФОТООТЧЕТ\фото обход\Больницы\Завершено строительство детского инфекционного отделения\268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0" y="4765675"/>
            <a:ext cx="2286000" cy="152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11C30-7D2D-455A-99D4-AFDA306BE8F2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143000" y="1071563"/>
            <a:ext cx="69929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Внесение изменений в Правила землепользования и застройки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города-курорта Сочи, утвержденные решением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Городского Собрания Сочи от 29.12.2009 № 202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1357313" y="3143250"/>
            <a:ext cx="6553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3300"/>
                </a:solidFill>
              </a:rPr>
              <a:t>ГРАФИЧЕСКИЕ  МАТЕРИАЛЫ,</a:t>
            </a:r>
          </a:p>
          <a:p>
            <a:pPr algn="ctr"/>
            <a:r>
              <a:rPr lang="ru-RU" b="1">
                <a:solidFill>
                  <a:srgbClr val="FF3300"/>
                </a:solidFill>
              </a:rPr>
              <a:t>ПРЕДСТАВЛЕННЫЕ НА ПУБЛИЧНЫЕ СЛУШАНИЯ-</a:t>
            </a:r>
          </a:p>
          <a:p>
            <a:pPr algn="ctr"/>
            <a:r>
              <a:rPr lang="ru-RU" b="1">
                <a:solidFill>
                  <a:srgbClr val="FF3300"/>
                </a:solidFill>
              </a:rPr>
              <a:t>ЗОНЫ МЕЖДУНАРОДНОГО ГОСТЕПРИИМСТВА И ЗОНЫ (ТЕРРИТОРИИ), ПРИЛЕГАЮЩИЕ К НИМ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3567113" y="5824538"/>
            <a:ext cx="1939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г. Сочи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сентябрь 2011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0119627f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000125"/>
            <a:ext cx="8072438" cy="537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94FF9-282D-4DF5-9330-A2EFB733C606}" type="slidenum">
              <a:rPr lang="ru-RU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здравоохранения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71500" y="1000125"/>
            <a:ext cx="52149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Инфекционная больница в п. Дагомыс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dmin\Desktop\ФОТООТЧЕТ\фото обход\В Новый год - с новой школой\p271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643063"/>
            <a:ext cx="6659562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BF9E6-6827-498D-867B-9F9A89FE0704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образования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214688" y="857250"/>
            <a:ext cx="3143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МОУ  СОШ №82</a:t>
            </a:r>
          </a:p>
        </p:txBody>
      </p:sp>
      <p:pic>
        <p:nvPicPr>
          <p:cNvPr id="4099" name="Picture 3" descr="C:\Users\admin\Desktop\ФОТООТЧЕТ\фото обход\В Новый год - с новой школой\277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13" y="1643063"/>
            <a:ext cx="1785937" cy="118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admin\Desktop\ФОТООТЧЕТ\фото обход\В Новый год - с новой школой\277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386263"/>
            <a:ext cx="1782762" cy="118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admin\Desktop\ФОТООТЧЕТ\фото обход\В Новый год - с новой школой\2777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13" y="3000375"/>
            <a:ext cx="1768475" cy="117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9" name="Rectangle 11"/>
          <p:cNvSpPr>
            <a:spLocks noChangeArrowheads="1"/>
          </p:cNvSpPr>
          <p:nvPr/>
        </p:nvSpPr>
        <p:spPr bwMode="auto">
          <a:xfrm>
            <a:off x="7072313" y="5764213"/>
            <a:ext cx="178593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п. Дагомыс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admin\Desktop\ФОТООТЧЕТ\фото обход\Детский сад\377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965200"/>
            <a:ext cx="8143875" cy="541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99776-1A8F-494F-9F20-6DBB319A4F07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объектов образования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25475" y="1090613"/>
            <a:ext cx="19288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МДОУ №52</a:t>
            </a:r>
          </a:p>
        </p:txBody>
      </p:sp>
      <p:sp>
        <p:nvSpPr>
          <p:cNvPr id="47110" name="Rectangle 11"/>
          <p:cNvSpPr>
            <a:spLocks noChangeArrowheads="1"/>
          </p:cNvSpPr>
          <p:nvPr/>
        </p:nvSpPr>
        <p:spPr bwMode="auto">
          <a:xfrm>
            <a:off x="6357938" y="1071563"/>
            <a:ext cx="20716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Староклубная, 11</a:t>
            </a:r>
          </a:p>
        </p:txBody>
      </p:sp>
      <p:pic>
        <p:nvPicPr>
          <p:cNvPr id="9220" name="Picture 4" descr="C:\Users\admin\Desktop\ФОТООТЧЕТ\Фото2\c30582f0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4929188"/>
            <a:ext cx="2182812" cy="145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C:\Users\admin\Desktop\ФОТООТЧЕТ\Фото2\detsky_sad_b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5000625"/>
            <a:ext cx="22796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BA3C3-05DA-4183-850D-14BBB9DC45BD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132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многоквартирных жилых домов на территориях, прилегающих к зоне международного гостеприимства и находящихся в поле панорамной видимости с  основных транспортных артерий города Сочи (многоуровневые развязки, Курортный проспект, дублер Курортного проспекта, обход города Сочи).</a:t>
            </a:r>
          </a:p>
        </p:txBody>
      </p:sp>
      <p:pic>
        <p:nvPicPr>
          <p:cNvPr id="5123" name="Picture 3" descr="G:\ДОМ\IMG_19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71625"/>
            <a:ext cx="7537450" cy="466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Защитников Кавказа б(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000125"/>
            <a:ext cx="3714750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A0EF2-EE77-4B1D-8B1A-4BDF00C351AE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индивидуальных жилых домов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sp>
        <p:nvSpPr>
          <p:cNvPr id="49157" name="Rectangle 11"/>
          <p:cNvSpPr>
            <a:spLocks noChangeArrowheads="1"/>
          </p:cNvSpPr>
          <p:nvPr/>
        </p:nvSpPr>
        <p:spPr bwMode="auto">
          <a:xfrm>
            <a:off x="928688" y="3357563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Защитников Кавказа</a:t>
            </a:r>
          </a:p>
        </p:txBody>
      </p:sp>
      <p:pic>
        <p:nvPicPr>
          <p:cNvPr id="19" name="Picture 2" descr="Ивановская _посл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000125"/>
            <a:ext cx="3929062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9" name="Rectangle 11"/>
          <p:cNvSpPr>
            <a:spLocks noChangeArrowheads="1"/>
          </p:cNvSpPr>
          <p:nvPr/>
        </p:nvSpPr>
        <p:spPr bwMode="auto">
          <a:xfrm>
            <a:off x="4857750" y="3357563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Ивановская, 24</a:t>
            </a:r>
          </a:p>
        </p:txBody>
      </p:sp>
      <p:pic>
        <p:nvPicPr>
          <p:cNvPr id="21" name="Picture 2" descr="Защитников Кавказа  76а_посл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3817938"/>
            <a:ext cx="3714750" cy="268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61" name="Rectangle 11"/>
          <p:cNvSpPr>
            <a:spLocks noChangeArrowheads="1"/>
          </p:cNvSpPr>
          <p:nvPr/>
        </p:nvSpPr>
        <p:spPr bwMode="auto">
          <a:xfrm>
            <a:off x="928688" y="6072188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Защитников Кавказа, 76а </a:t>
            </a:r>
          </a:p>
        </p:txBody>
      </p:sp>
      <p:pic>
        <p:nvPicPr>
          <p:cNvPr id="23" name="Picture 2" descr="Заповедная 92(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3857625"/>
            <a:ext cx="3929062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4857750" y="6072188"/>
            <a:ext cx="2714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Заповедная, 92/5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B006F-645C-4E6C-9369-C4EDDE3B64C3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1106488" y="-26988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Приведение к единому архитектурному облику 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индивидуальных жилых домов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в зоне международного гостеприимства.</a:t>
            </a:r>
          </a:p>
        </p:txBody>
      </p:sp>
      <p:pic>
        <p:nvPicPr>
          <p:cNvPr id="18" name="Picture 2" descr="Ачишховская 79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071563"/>
            <a:ext cx="3600450" cy="267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1" name="Rectangle 11"/>
          <p:cNvSpPr>
            <a:spLocks noChangeArrowheads="1"/>
          </p:cNvSpPr>
          <p:nvPr/>
        </p:nvSpPr>
        <p:spPr bwMode="auto">
          <a:xfrm>
            <a:off x="1000125" y="1143000"/>
            <a:ext cx="22034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ул.Ачишховская, 79</a:t>
            </a:r>
          </a:p>
        </p:txBody>
      </p:sp>
      <p:pic>
        <p:nvPicPr>
          <p:cNvPr id="19" name="Picture 1" descr="Ачишховская 90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071563"/>
            <a:ext cx="3754438" cy="267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3" name="Rectangle 11"/>
          <p:cNvSpPr>
            <a:spLocks noChangeArrowheads="1"/>
          </p:cNvSpPr>
          <p:nvPr/>
        </p:nvSpPr>
        <p:spPr bwMode="auto">
          <a:xfrm>
            <a:off x="6084888" y="1179513"/>
            <a:ext cx="22018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ул.Ачишховская, 90</a:t>
            </a:r>
          </a:p>
        </p:txBody>
      </p:sp>
      <p:pic>
        <p:nvPicPr>
          <p:cNvPr id="21" name="Picture 1" descr="Ачишховская 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3840163"/>
            <a:ext cx="3571875" cy="258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5" name="Rectangle 11"/>
          <p:cNvSpPr>
            <a:spLocks noChangeArrowheads="1"/>
          </p:cNvSpPr>
          <p:nvPr/>
        </p:nvSpPr>
        <p:spPr bwMode="auto">
          <a:xfrm>
            <a:off x="928688" y="6072188"/>
            <a:ext cx="16430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Береговая, 4</a:t>
            </a:r>
          </a:p>
        </p:txBody>
      </p:sp>
      <p:pic>
        <p:nvPicPr>
          <p:cNvPr id="23" name="Picture 1" descr="Береговая 5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5" y="3857625"/>
            <a:ext cx="371475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643688" y="6072188"/>
            <a:ext cx="17145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ул. Береговая,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3EF0-4936-4457-BEF1-5DEBDF976EBF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000125" y="285750"/>
            <a:ext cx="7786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FF0000"/>
                </a:solidFill>
              </a:rPr>
              <a:t>Информация о приведении города Сочи </a:t>
            </a:r>
            <a:br>
              <a:rPr lang="ru-RU" sz="2000">
                <a:solidFill>
                  <a:srgbClr val="FF0000"/>
                </a:solidFill>
              </a:rPr>
            </a:br>
            <a:r>
              <a:rPr lang="ru-RU" sz="2000">
                <a:solidFill>
                  <a:srgbClr val="FF0000"/>
                </a:solidFill>
              </a:rPr>
              <a:t>к единому архитектурному облику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11588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Group 71"/>
          <p:cNvGraphicFramePr>
            <a:graphicFrameLocks/>
          </p:cNvGraphicFramePr>
          <p:nvPr/>
        </p:nvGraphicFramePr>
        <p:xfrm>
          <a:off x="457200" y="1196975"/>
          <a:ext cx="8229600" cy="5343525"/>
        </p:xfrm>
        <a:graphic>
          <a:graphicData uri="http://schemas.openxmlformats.org/drawingml/2006/table">
            <a:tbl>
              <a:tblPr/>
              <a:tblGrid>
                <a:gridCol w="1019175"/>
                <a:gridCol w="1800225"/>
                <a:gridCol w="1871663"/>
                <a:gridCol w="1800225"/>
                <a:gridCol w="1738312"/>
              </a:tblGrid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Отчетный квартал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объектов в зонах архитектурно-планировочной организации, требующих выполнение работ по изменению архитектурного облика, по состоянию на 01 января 2011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объектов, с владельцами которых достигнуто соглашение о сроках выполнения работ по изменению архитектурного облика по состоянию на 1-е число месяца, следующего за отчетным кварталом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объектов, на которых начаты работы по изменению архитектурного облика по состоянию на 1-е число месяца, следующего за отчетным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объектов, на которых завершены работы по изменению архитектурного облика по состоянию на 1-е число месяца, следующего за отчетным кварталом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7955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5030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7955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5091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III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7955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т.ч. Бюджетные-747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Внебюджетные-7208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5354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т.ч. Бюджетные-197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Внебюджетные-742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C0A941-440E-4642-9AED-7AA2F8EC9DA9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714375" y="1143000"/>
            <a:ext cx="82153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82575"/>
            <a: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  <a:t>Из 7955 объектов, расположенных в зонах международного гостеприимства, требующих выполнения работ по изменению архитектурного облика, 747 являются бюджетными и 7208 - частными объектами.  </a:t>
            </a:r>
            <a:endParaRPr lang="ru-RU" sz="2000">
              <a:ea typeface="Times New Roman" pitchFamily="18" charset="0"/>
              <a:cs typeface="Aharoni" pitchFamily="2" charset="-79"/>
            </a:endParaRPr>
          </a:p>
          <a:p>
            <a:pPr indent="282575" eaLnBrk="0" hangingPunct="0"/>
            <a: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  <a:t>По состоянию на 30 сентября 2011 завершены работы на 939 объектах, расположенных в границах зон международного гостеприимства.  </a:t>
            </a:r>
            <a:endParaRPr lang="ru-RU" sz="2000">
              <a:ea typeface="Times New Roman" pitchFamily="18" charset="0"/>
              <a:cs typeface="Aharoni" pitchFamily="2" charset="-79"/>
            </a:endParaRPr>
          </a:p>
          <a:p>
            <a:pPr indent="282575" eaLnBrk="0" hangingPunct="0"/>
            <a: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  <a:t>В том числе: 197 бюджетных объектов, что составляет 26,4%</a:t>
            </a:r>
          </a:p>
          <a:p>
            <a:pPr indent="282575" eaLnBrk="0" hangingPunct="0"/>
            <a: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  <a:t>                        742 внебюджетных объекта, что составляет 10,2%  </a:t>
            </a:r>
            <a:endParaRPr lang="ru-RU" sz="2000">
              <a:ea typeface="Times New Roman" pitchFamily="18" charset="0"/>
              <a:cs typeface="Aharoni" pitchFamily="2" charset="-79"/>
            </a:endParaRPr>
          </a:p>
          <a:p>
            <a:pPr indent="282575" eaLnBrk="0" hangingPunct="0"/>
            <a:endParaRPr lang="ru-RU" sz="2000">
              <a:latin typeface="Calibri" pitchFamily="34" charset="0"/>
              <a:ea typeface="Times New Roman" pitchFamily="18" charset="0"/>
              <a:cs typeface="Aharoni" pitchFamily="2" charset="-79"/>
            </a:endParaRPr>
          </a:p>
          <a:p>
            <a:pPr indent="282575" eaLnBrk="0" hangingPunct="0"/>
            <a: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  <a:t>Из 7208 частных объектов заключены соглашения о приведении к единому архитектурному облику и выполнению мероприятий по обеспечению доступности с правообладателями 2434 объектов, что составляет 34%.</a:t>
            </a:r>
            <a:endParaRPr lang="ru-RU" sz="2000">
              <a:ea typeface="Times New Roman" pitchFamily="18" charset="0"/>
              <a:cs typeface="Aharoni" pitchFamily="2" charset="-79"/>
            </a:endParaRPr>
          </a:p>
          <a:p>
            <a:pPr indent="282575" eaLnBrk="0" hangingPunct="0"/>
            <a: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  <a:t/>
            </a:r>
            <a:b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</a:br>
            <a: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  <a:t/>
            </a:r>
            <a:br>
              <a:rPr lang="ru-RU" sz="2000">
                <a:latin typeface="Calibri" pitchFamily="34" charset="0"/>
                <a:ea typeface="Times New Roman" pitchFamily="18" charset="0"/>
                <a:cs typeface="Aharoni" pitchFamily="2" charset="-79"/>
              </a:rPr>
            </a:br>
            <a:endParaRPr lang="ru-RU" sz="2000">
              <a:ea typeface="Times New Roman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F743-AB81-46F2-9349-D6205F9D7376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pic>
        <p:nvPicPr>
          <p:cNvPr id="10242" name="Picture 2" descr="C:\Users\admin\Desktop\ФОТООТЧЕТ\Фото2\0_6cc11_488c9854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1214438"/>
            <a:ext cx="2789238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admin\Desktop\ФОТООТЧЕТ\Фото2\0_51cba_c981ed60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86125"/>
            <a:ext cx="4214812" cy="280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C:\Users\admin\Desktop\ФОТООТЧЕТ\Фото2\9110022_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286125"/>
            <a:ext cx="4238625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C:\Users\admin\Desktop\ФОТООТЧЕТ\Фото2\iCAYBBKO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2013" y="1214438"/>
            <a:ext cx="2916237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 descr="C:\Users\admin\Desktop\ФОТООТЧЕТ\Фото2\noch-0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50" y="1214438"/>
            <a:ext cx="271462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FAC8D-B04E-4C29-A073-638CA72B380D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25" y="1000125"/>
            <a:ext cx="3959225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 t="3125"/>
          <a:stretch>
            <a:fillRect/>
          </a:stretch>
        </p:blipFill>
        <p:spPr bwMode="auto">
          <a:xfrm>
            <a:off x="4970463" y="1000125"/>
            <a:ext cx="3959225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928688" y="5711825"/>
            <a:ext cx="385762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Действующие Правила составляет – 2965,7 га. </a:t>
            </a:r>
          </a:p>
        </p:txBody>
      </p:sp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5000625" y="5711825"/>
            <a:ext cx="387826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Предлагаемая корректировка планируемая – 1817 га.</a:t>
            </a:r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2195513" y="26035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Адлерский район, прибрежная зона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BBABC-9CD5-42F5-A208-40F863F814A7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071563"/>
            <a:ext cx="7234237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635375" y="6308725"/>
            <a:ext cx="2303463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Изменений нет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195513" y="26035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Адлерский район, горная зона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B632D-93FE-4C4C-A489-29F18442CACD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195513" y="26035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Хостинский район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143000"/>
            <a:ext cx="6848475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1714500" y="6000750"/>
            <a:ext cx="6072188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Действующие Правила   составляет – 165,1 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F702F-7C1D-4C30-9A16-43D62E6DCC7C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143000"/>
            <a:ext cx="6851650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571625" y="6072188"/>
            <a:ext cx="6357938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Предлагаемая корректировка     планируемая –  712,3 га.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195513" y="26035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Хостинский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AE190-4571-4A89-9801-23B502196BF4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1071563"/>
            <a:ext cx="6921500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643063" y="6072188"/>
            <a:ext cx="6429375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Действующие Правила     составляет – 274,9 га.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2195513" y="26035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Центральный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C:\Documents and Settings\Павлова\Рабочий стол\фон.jpg"/>
          <p:cNvPicPr>
            <a:picLocks noChangeAspect="1" noChangeArrowheads="1"/>
          </p:cNvPicPr>
          <p:nvPr/>
        </p:nvPicPr>
        <p:blipFill>
          <a:blip r:embed="rId2"/>
          <a:srcRect r="7585"/>
          <a:stretch>
            <a:fillRect/>
          </a:stretch>
        </p:blipFill>
        <p:spPr bwMode="auto">
          <a:xfrm>
            <a:off x="-36513" y="-127000"/>
            <a:ext cx="918051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14E59-E184-41EF-B027-5D4E8111FEB7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1214438"/>
            <a:ext cx="6813550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1643063" y="6143625"/>
            <a:ext cx="64293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Предлагаемая корректировка    планируемая – 582,8 га.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195513" y="26035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Центральный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901</Words>
  <Application>Microsoft Office PowerPoint</Application>
  <PresentationFormat>Экран (4:3)</PresentationFormat>
  <Paragraphs>209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Aharoni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Рога и копыта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User</cp:lastModifiedBy>
  <cp:revision>101</cp:revision>
  <dcterms:created xsi:type="dcterms:W3CDTF">2011-09-28T12:42:17Z</dcterms:created>
  <dcterms:modified xsi:type="dcterms:W3CDTF">2011-09-30T11:10:14Z</dcterms:modified>
</cp:coreProperties>
</file>