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6"/>
  </p:notesMasterIdLst>
  <p:handoutMasterIdLst>
    <p:handoutMasterId r:id="rId7"/>
  </p:handoutMasterIdLst>
  <p:sldIdLst>
    <p:sldId id="3953" r:id="rId2"/>
    <p:sldId id="3957" r:id="rId3"/>
    <p:sldId id="3958" r:id="rId4"/>
    <p:sldId id="3956" r:id="rId5"/>
  </p:sldIdLst>
  <p:sldSz cx="9144000" cy="5715000" type="screen16x10"/>
  <p:notesSz cx="9872663" cy="6797675"/>
  <p:custDataLst>
    <p:tags r:id="rId8"/>
  </p:custDataLst>
  <p:defaultTextStyle>
    <a:defPPr>
      <a:defRPr lang="ru-RU"/>
    </a:defPPr>
    <a:lvl1pPr algn="l" rtl="0" fontAlgn="base">
      <a:spcBef>
        <a:spcPct val="50000"/>
      </a:spcBef>
      <a:spcAft>
        <a:spcPct val="0"/>
      </a:spcAft>
      <a:buFont typeface="Wingdings" pitchFamily="2" charset="2"/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Font typeface="Wingdings" pitchFamily="2" charset="2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Font typeface="Wingdings" pitchFamily="2" charset="2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Font typeface="Wingdings" pitchFamily="2" charset="2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Font typeface="Wingdings" pitchFamily="2" charset="2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VK" initials="V" lastIdx="3" clrIdx="0"/>
  <p:cmAuthor id="1" name="Вальковская" initials="А.А.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F9D"/>
    <a:srgbClr val="008000"/>
    <a:srgbClr val="A5E3A5"/>
    <a:srgbClr val="BDE4FF"/>
    <a:srgbClr val="FF0000"/>
    <a:srgbClr val="FFC857"/>
    <a:srgbClr val="FFCC66"/>
    <a:srgbClr val="000099"/>
    <a:srgbClr val="000000"/>
    <a:srgbClr val="006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23" autoAdjust="0"/>
  </p:normalViewPr>
  <p:slideViewPr>
    <p:cSldViewPr snapToGrid="0" snapToObjects="1">
      <p:cViewPr varScale="1">
        <p:scale>
          <a:sx n="110" d="100"/>
          <a:sy n="110" d="100"/>
        </p:scale>
        <p:origin x="864" y="9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16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4278314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6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49" y="4"/>
            <a:ext cx="4278313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6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659"/>
            <a:ext cx="4278314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60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49" y="6456659"/>
            <a:ext cx="4278313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A08903D6-2D97-4FD2-A697-1A965B7FFE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778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4278314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749" y="4"/>
            <a:ext cx="4278313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09588"/>
            <a:ext cx="407828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7" y="3229955"/>
            <a:ext cx="7897810" cy="30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59"/>
            <a:ext cx="4278314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dirty="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749" y="6456659"/>
            <a:ext cx="4278313" cy="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2" tIns="46566" rIns="93132" bIns="4656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08CC6FE5-E8D6-40F5-943A-6EC10110C5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028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CC6FE5-E8D6-40F5-943A-6EC10110C5F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93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!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41880"/>
            <a:ext cx="9144000" cy="1616020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401638" indent="0">
              <a:tabLst/>
              <a:defRPr lang="ru-RU" sz="2800" kern="1200" dirty="0">
                <a:solidFill>
                  <a:schemeClr val="bg1"/>
                </a:solidFill>
              </a:defRPr>
            </a:lvl1pPr>
          </a:lstStyle>
          <a:p>
            <a:pPr lvl="0">
              <a:buFont typeface="Wingdings" pitchFamily="2" charset="2"/>
            </a:pPr>
            <a:r>
              <a:rPr lang="ru-RU" dirty="0"/>
              <a:t>Образец заголовка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0"/>
            <a:ext cx="9144000" cy="11906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300290" marR="0" indent="-30029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333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5" y="193120"/>
            <a:ext cx="3964227" cy="9599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9144000" cy="11906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300290" marR="0" indent="-30029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333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-1" y="5151804"/>
            <a:ext cx="9143995" cy="33138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1" y="5179938"/>
            <a:ext cx="7173914" cy="554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None/>
              <a:defRPr/>
            </a:pPr>
            <a:r>
              <a:rPr lang="ru-RU" sz="667" dirty="0"/>
              <a:t>© </a:t>
            </a:r>
            <a:r>
              <a:rPr lang="en-US" sz="667" dirty="0"/>
              <a:t>LC-AV</a:t>
            </a:r>
            <a:r>
              <a:rPr lang="ru-RU" sz="667" dirty="0"/>
              <a:t>, 20</a:t>
            </a:r>
            <a:r>
              <a:rPr lang="en-US" sz="667" dirty="0"/>
              <a:t>1</a:t>
            </a:r>
            <a:r>
              <a:rPr lang="ru-RU" sz="667" dirty="0"/>
              <a:t>6</a:t>
            </a:r>
            <a:r>
              <a:rPr lang="en-US" sz="667" dirty="0"/>
              <a:t> </a:t>
            </a:r>
            <a:r>
              <a:rPr lang="ru-RU" sz="667" dirty="0"/>
              <a:t>г.</a:t>
            </a:r>
          </a:p>
          <a:p>
            <a:pPr algn="just">
              <a:buFontTx/>
              <a:buNone/>
              <a:defRPr/>
            </a:pPr>
            <a:r>
              <a:rPr lang="ru-RU" sz="667" dirty="0"/>
              <a:t>Настоящий</a:t>
            </a:r>
            <a:r>
              <a:rPr lang="ru-RU" sz="667" baseline="0" dirty="0"/>
              <a:t> документ</a:t>
            </a:r>
            <a:r>
              <a:rPr lang="ru-RU" sz="667" dirty="0"/>
              <a:t> разработан</a:t>
            </a:r>
            <a:r>
              <a:rPr lang="en-US" sz="667" dirty="0"/>
              <a:t> </a:t>
            </a:r>
            <a:r>
              <a:rPr lang="ru-RU" sz="667" dirty="0"/>
              <a:t>Консорциумом Леонтьевский центр </a:t>
            </a:r>
            <a:r>
              <a:rPr lang="en-US" sz="667" dirty="0"/>
              <a:t>–</a:t>
            </a:r>
            <a:r>
              <a:rPr lang="ru-RU" sz="667" dirty="0"/>
              <a:t> </a:t>
            </a:r>
            <a:r>
              <a:rPr lang="en-US" sz="667" dirty="0"/>
              <a:t>AV Group</a:t>
            </a:r>
            <a:r>
              <a:rPr lang="ru-RU" sz="667" dirty="0"/>
              <a:t> и никакая его часть не может быть воспроизведена или передана в какой бы то ни было форме и какими бы то ни было средствами, будь то электронные или механические, включая фотокопирование и запись на магнитный носитель, если на то нет письменного разрешения Леонтьевского</a:t>
            </a:r>
            <a:r>
              <a:rPr lang="ru-RU" sz="667" baseline="0" dirty="0"/>
              <a:t> центра и </a:t>
            </a:r>
            <a:r>
              <a:rPr lang="en-US" sz="667" dirty="0"/>
              <a:t>AV</a:t>
            </a:r>
            <a:r>
              <a:rPr lang="ru-RU" sz="667" baseline="0" dirty="0"/>
              <a:t> </a:t>
            </a:r>
            <a:r>
              <a:rPr lang="en-US" sz="667" baseline="0" dirty="0"/>
              <a:t>Group</a:t>
            </a:r>
            <a:r>
              <a:rPr lang="ru-RU" sz="667" baseline="0" dirty="0"/>
              <a:t>.</a:t>
            </a:r>
            <a:endParaRPr lang="ru-RU" sz="667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! Текст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1167"/>
            <a:ext cx="9144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5259917"/>
            <a:ext cx="7000892" cy="4550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aseline="0"/>
            </a:lvl1pPr>
            <a:lvl2pPr>
              <a:buNone/>
              <a:defRPr sz="833"/>
            </a:lvl2pPr>
            <a:lvl3pPr>
              <a:defRPr sz="833"/>
            </a:lvl3pPr>
            <a:lvl4pPr>
              <a:defRPr sz="833"/>
            </a:lvl4pPr>
            <a:lvl5pPr>
              <a:defRPr sz="833"/>
            </a:lvl5pPr>
          </a:lstStyle>
          <a:p>
            <a:pPr lvl="0"/>
            <a:endParaRPr lang="ru-RU" dirty="0"/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313932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>
              <a:spcBef>
                <a:spcPts val="500"/>
              </a:spcBef>
              <a:defRPr sz="1600" b="1"/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0" y="5259917"/>
            <a:ext cx="9144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8" name="TextBox 17"/>
          <p:cNvSpPr txBox="1"/>
          <p:nvPr userDrawn="1"/>
        </p:nvSpPr>
        <p:spPr>
          <a:xfrm>
            <a:off x="8858055" y="5619838"/>
            <a:ext cx="28594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07128BA9-2A3E-4FD8-B739-FBD11EA11E88}" type="slidenum">
              <a:rPr lang="ru-RU" sz="6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ru-RU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1" y="517525"/>
            <a:ext cx="9144000" cy="46625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/>
            </a:lvl1pPr>
            <a:lvl2pPr marL="220917" indent="0">
              <a:spcBef>
                <a:spcPts val="600"/>
              </a:spcBef>
              <a:spcAft>
                <a:spcPts val="600"/>
              </a:spcAft>
              <a:buNone/>
              <a:defRPr sz="1200"/>
            </a:lvl2pPr>
            <a:lvl3pPr marL="452419" indent="0">
              <a:spcBef>
                <a:spcPts val="600"/>
              </a:spcBef>
              <a:spcAft>
                <a:spcPts val="600"/>
              </a:spcAft>
              <a:buNone/>
              <a:defRPr sz="1100"/>
            </a:lvl3pPr>
            <a:lvl4pPr marL="673337" indent="0">
              <a:spcBef>
                <a:spcPts val="600"/>
              </a:spcBef>
              <a:spcAft>
                <a:spcPts val="600"/>
              </a:spcAft>
              <a:buNone/>
              <a:defRPr sz="1100"/>
            </a:lvl4pPr>
            <a:lvl5pPr marL="894256" indent="0">
              <a:spcBef>
                <a:spcPts val="600"/>
              </a:spcBef>
              <a:spcAft>
                <a:spcPts val="600"/>
              </a:spcAft>
              <a:buNone/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8039269" y="5330151"/>
            <a:ext cx="1013292" cy="315856"/>
            <a:chOff x="8039269" y="5330151"/>
            <a:chExt cx="1013292" cy="315856"/>
          </a:xfrm>
        </p:grpSpPr>
        <p:pic>
          <p:nvPicPr>
            <p:cNvPr id="14" name="Рисунок 4" descr="C:\Users\ZakharovIM\OneDrive\00 Sales Projects\Regions.S-Sakhalinsk Strategy\LC Logo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023" y="5330151"/>
              <a:ext cx="316984" cy="31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189" y="5331393"/>
              <a:ext cx="313372" cy="31337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269" y="5330151"/>
              <a:ext cx="254571" cy="315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5583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! Заголовок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1167"/>
            <a:ext cx="9144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5259917"/>
            <a:ext cx="7000892" cy="4550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aseline="0"/>
            </a:lvl1pPr>
            <a:lvl2pPr>
              <a:buNone/>
              <a:defRPr sz="833"/>
            </a:lvl2pPr>
            <a:lvl3pPr>
              <a:defRPr sz="833"/>
            </a:lvl3pPr>
            <a:lvl4pPr>
              <a:defRPr sz="833"/>
            </a:lvl4pPr>
            <a:lvl5pPr>
              <a:defRPr sz="833"/>
            </a:lvl5pPr>
          </a:lstStyle>
          <a:p>
            <a:pPr lvl="0"/>
            <a:endParaRPr lang="ru-RU" dirty="0"/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313932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>
              <a:spcBef>
                <a:spcPts val="500"/>
              </a:spcBef>
              <a:defRPr sz="1600" b="1"/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0" y="5259917"/>
            <a:ext cx="9144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8" name="TextBox 17"/>
          <p:cNvSpPr txBox="1"/>
          <p:nvPr userDrawn="1"/>
        </p:nvSpPr>
        <p:spPr>
          <a:xfrm>
            <a:off x="8858055" y="5619838"/>
            <a:ext cx="28594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07128BA9-2A3E-4FD8-B739-FBD11EA11E88}" type="slidenum">
              <a:rPr lang="ru-RU" sz="6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ru-RU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8039269" y="5330151"/>
            <a:ext cx="1013292" cy="315856"/>
            <a:chOff x="8039269" y="5330151"/>
            <a:chExt cx="1013292" cy="315856"/>
          </a:xfrm>
        </p:grpSpPr>
        <p:pic>
          <p:nvPicPr>
            <p:cNvPr id="17" name="Рисунок 4" descr="C:\Users\ZakharovIM\OneDrive\00 Sales Projects\Regions.S-Sakhalinsk Strategy\LC Logo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023" y="5330151"/>
              <a:ext cx="316984" cy="31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Рисунок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189" y="5331393"/>
              <a:ext cx="313372" cy="31337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269" y="5330151"/>
              <a:ext cx="254571" cy="315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5143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!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1167"/>
            <a:ext cx="9144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4" name="Заголовок 25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313932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>
              <a:spcBef>
                <a:spcPts val="500"/>
              </a:spcBef>
              <a:defRPr sz="16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858055" y="5619838"/>
            <a:ext cx="28594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07128BA9-2A3E-4FD8-B739-FBD11EA11E88}" type="slidenum">
              <a:rPr lang="ru-RU" sz="6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ru-RU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8039269" y="5330151"/>
            <a:ext cx="1013292" cy="315856"/>
            <a:chOff x="8039269" y="5330151"/>
            <a:chExt cx="1013292" cy="315856"/>
          </a:xfrm>
        </p:grpSpPr>
        <p:pic>
          <p:nvPicPr>
            <p:cNvPr id="13" name="Рисунок 4" descr="C:\Users\ZakharovIM\OneDrive\00 Sales Projects\Regions.S-Sakhalinsk Strategy\LC Logo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023" y="5330151"/>
              <a:ext cx="316984" cy="31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189" y="5331393"/>
              <a:ext cx="313372" cy="31337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269" y="5330151"/>
              <a:ext cx="254571" cy="315856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!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858055" y="5619838"/>
            <a:ext cx="285946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07128BA9-2A3E-4FD8-B739-FBD11EA11E88}" type="slidenum">
              <a:rPr lang="ru-RU" sz="6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ru-RU" sz="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92" r:id="rId2"/>
    <p:sldLayoutId id="2147483893" r:id="rId3"/>
    <p:sldLayoutId id="2147483830" r:id="rId4"/>
    <p:sldLayoutId id="2147483831" r:id="rId5"/>
  </p:sldLayoutIdLst>
  <p:transition/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500"/>
        </a:spcAft>
        <a:defRPr sz="1667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500"/>
        </a:spcAft>
        <a:defRPr sz="1667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500"/>
        </a:spcAft>
        <a:defRPr sz="1667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500"/>
        </a:spcAft>
        <a:defRPr sz="1667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500"/>
        </a:spcAft>
        <a:defRPr sz="1667">
          <a:solidFill>
            <a:schemeClr val="tx1"/>
          </a:solidFill>
          <a:latin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1667" b="1">
          <a:solidFill>
            <a:schemeClr val="tx2"/>
          </a:solidFill>
          <a:latin typeface="Arial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1667" b="1">
          <a:solidFill>
            <a:schemeClr val="tx2"/>
          </a:solidFill>
          <a:latin typeface="Arial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1667" b="1">
          <a:solidFill>
            <a:schemeClr val="tx2"/>
          </a:solidFill>
          <a:latin typeface="Arial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1667" b="1">
          <a:solidFill>
            <a:schemeClr val="tx2"/>
          </a:solidFill>
          <a:latin typeface="Arial" charset="0"/>
        </a:defRPr>
      </a:lvl9pPr>
    </p:titleStyle>
    <p:bodyStyle>
      <a:lvl1pPr marL="220919" indent="-220919" algn="l" rtl="0" eaLnBrk="1" fontAlgn="base" hangingPunct="1">
        <a:spcBef>
          <a:spcPts val="500"/>
        </a:spcBef>
        <a:spcAft>
          <a:spcPts val="50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  <a:ea typeface="+mn-ea"/>
          <a:cs typeface="+mn-cs"/>
        </a:defRPr>
      </a:lvl1pPr>
      <a:lvl2pPr marL="452419" indent="-231502" algn="l" rtl="0" eaLnBrk="1" fontAlgn="base" hangingPunct="1">
        <a:spcBef>
          <a:spcPts val="500"/>
        </a:spcBef>
        <a:spcAft>
          <a:spcPts val="50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2pPr>
      <a:lvl3pPr marL="673338" indent="-220919" algn="l" rtl="0" eaLnBrk="1" fontAlgn="base" hangingPunct="1">
        <a:spcBef>
          <a:spcPts val="500"/>
        </a:spcBef>
        <a:spcAft>
          <a:spcPts val="50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3pPr>
      <a:lvl4pPr marL="894256" indent="-220919" algn="l" rtl="0" eaLnBrk="1" fontAlgn="base" hangingPunct="1">
        <a:spcBef>
          <a:spcPts val="500"/>
        </a:spcBef>
        <a:spcAft>
          <a:spcPts val="50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4pPr>
      <a:lvl5pPr marL="1115175" indent="-220919" algn="l" rtl="0" eaLnBrk="1" fontAlgn="base" hangingPunct="1">
        <a:spcBef>
          <a:spcPts val="500"/>
        </a:spcBef>
        <a:spcAft>
          <a:spcPts val="50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5pPr>
      <a:lvl6pPr marL="2095416" indent="-190492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6pPr>
      <a:lvl7pPr marL="2476401" indent="-190492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7pPr>
      <a:lvl8pPr marL="2857386" indent="-190492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8pPr>
      <a:lvl9pPr marL="3238370" indent="-190492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46704"/>
            <a:ext cx="9144000" cy="23682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Территориальная стратегическая сессия Сочи</a:t>
            </a:r>
            <a:br>
              <a:rPr lang="ru-RU" dirty="0" smtClean="0"/>
            </a:br>
            <a:r>
              <a:rPr lang="ru-RU" dirty="0" smtClean="0"/>
              <a:t>1-2 марта </a:t>
            </a:r>
            <a:br>
              <a:rPr lang="ru-RU" dirty="0" smtClean="0"/>
            </a:br>
            <a:r>
              <a:rPr lang="ru-RU" dirty="0" smtClean="0"/>
              <a:t>2017 год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23039" r="872" b="25121"/>
          <a:stretch/>
        </p:blipFill>
        <p:spPr>
          <a:xfrm>
            <a:off x="7788" y="0"/>
            <a:ext cx="9136212" cy="33467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17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6576" y="82296"/>
            <a:ext cx="9043416" cy="101498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 sz="1667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 sz="1667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 sz="1667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 sz="1667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 sz="1667">
                <a:solidFill>
                  <a:schemeClr val="tx1"/>
                </a:solidFill>
                <a:latin typeface="Arial" charset="0"/>
              </a:defRPr>
            </a:lvl5pPr>
            <a:lvl6pPr marL="380985" algn="l" rtl="0" eaLnBrk="1" fontAlgn="base" hangingPunct="1">
              <a:spcBef>
                <a:spcPct val="0"/>
              </a:spcBef>
              <a:spcAft>
                <a:spcPct val="0"/>
              </a:spcAft>
              <a:defRPr sz="1667" b="1">
                <a:solidFill>
                  <a:schemeClr val="tx2"/>
                </a:solidFill>
                <a:latin typeface="Arial" charset="0"/>
              </a:defRPr>
            </a:lvl6pPr>
            <a:lvl7pPr marL="761970" algn="l" rtl="0" eaLnBrk="1" fontAlgn="base" hangingPunct="1">
              <a:spcBef>
                <a:spcPct val="0"/>
              </a:spcBef>
              <a:spcAft>
                <a:spcPct val="0"/>
              </a:spcAft>
              <a:defRPr sz="1667" b="1">
                <a:solidFill>
                  <a:schemeClr val="tx2"/>
                </a:solidFill>
                <a:latin typeface="Arial" charset="0"/>
              </a:defRPr>
            </a:lvl7pPr>
            <a:lvl8pPr marL="1142954" algn="l" rtl="0" eaLnBrk="1" fontAlgn="base" hangingPunct="1">
              <a:spcBef>
                <a:spcPct val="0"/>
              </a:spcBef>
              <a:spcAft>
                <a:spcPct val="0"/>
              </a:spcAft>
              <a:defRPr sz="1667" b="1">
                <a:solidFill>
                  <a:schemeClr val="tx2"/>
                </a:solidFill>
                <a:latin typeface="Arial" charset="0"/>
              </a:defRPr>
            </a:lvl8pPr>
            <a:lvl9pPr marL="1523939" algn="l" rtl="0" eaLnBrk="1" fontAlgn="base" hangingPunct="1">
              <a:spcBef>
                <a:spcPct val="0"/>
              </a:spcBef>
              <a:spcAft>
                <a:spcPct val="0"/>
              </a:spcAft>
              <a:defRPr sz="16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</a:pPr>
            <a:r>
              <a:rPr lang="ru-RU" kern="0" dirty="0" smtClean="0"/>
              <a:t/>
            </a:r>
            <a:br>
              <a:rPr lang="ru-RU" kern="0" dirty="0" smtClean="0"/>
            </a:br>
            <a:endParaRPr lang="ru-RU" kern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0060" y="1188814"/>
            <a:ext cx="8311896" cy="32008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76200">
              <a:contourClr>
                <a:schemeClr val="bg2">
                  <a:lumMod val="50000"/>
                </a:schemeClr>
              </a:contourClr>
            </a:sp3d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► В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сессии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приняли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участие </a:t>
            </a:r>
            <a:r>
              <a:rPr lang="ru-RU" sz="1400" dirty="0">
                <a:solidFill>
                  <a:srgbClr val="FF0000"/>
                </a:solidFill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более 120 человек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, в том числе: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    40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человек – представители власти (Государственная Дума РФ,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органы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исполнительной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                                        </a:t>
            </a:r>
            <a:endParaRPr lang="ru-RU" sz="1400" dirty="0">
              <a:effectLst>
                <a:glow rad="12700">
                  <a:schemeClr val="tx2">
                    <a:lumMod val="75000"/>
                    <a:alpha val="95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                          власти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края, Депутаты Городского Собрания Сочи, Администрация города Сочи)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   10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человек – представители </a:t>
            </a:r>
            <a:r>
              <a:rPr lang="ru-RU" sz="1400" dirty="0" err="1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Леонтьевского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центра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     Более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70 человек – представители бизнеса, научных и общественных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организации города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ru-RU" sz="1400" dirty="0">
              <a:effectLst>
                <a:glow rad="12700">
                  <a:schemeClr val="tx2">
                    <a:lumMod val="75000"/>
                    <a:alpha val="95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► В дни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Сессии работали </a:t>
            </a:r>
            <a:r>
              <a:rPr lang="ru-RU" sz="1400" dirty="0">
                <a:solidFill>
                  <a:srgbClr val="FF0000"/>
                </a:solidFill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4 дискуссионные площадки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по актуальным темам: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	Развитие санаторно-курортного и туристского комплекса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	Развитие предпринимательства и инноваций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	Развитие человеческого капитала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	Пространственное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развитие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ru-RU" sz="1400" dirty="0">
              <a:effectLst>
                <a:glow rad="12700">
                  <a:schemeClr val="tx2">
                    <a:lumMod val="75000"/>
                    <a:alpha val="95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►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На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площадке Сессии работали </a:t>
            </a:r>
            <a:r>
              <a:rPr lang="ru-RU" sz="1400" dirty="0">
                <a:solidFill>
                  <a:srgbClr val="FF0000"/>
                </a:solidFill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3 СМИ 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(МАКС </a:t>
            </a:r>
            <a:r>
              <a:rPr lang="ru-RU" sz="1400" dirty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ТВ, ЭФКАТЕ, Газета «Новости Сочи</a:t>
            </a:r>
            <a:r>
              <a:rPr lang="ru-RU" sz="1400" dirty="0" smtClean="0">
                <a:effectLst>
                  <a:glow rad="12700">
                    <a:schemeClr val="tx2">
                      <a:lumMod val="75000"/>
                      <a:alpha val="95000"/>
                    </a:schemeClr>
                  </a:glow>
                </a:effectLst>
              </a:rPr>
              <a:t>»)</a:t>
            </a:r>
            <a:endParaRPr lang="ru-RU" sz="1400" dirty="0">
              <a:effectLst>
                <a:glow rad="12700">
                  <a:schemeClr val="tx2">
                    <a:lumMod val="75000"/>
                    <a:alpha val="95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690"/>
            <a:ext cx="1989806" cy="1325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572" r="707"/>
          <a:stretch/>
        </p:blipFill>
        <p:spPr>
          <a:xfrm>
            <a:off x="2062958" y="4376014"/>
            <a:ext cx="1612930" cy="1338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11152" r="17339"/>
          <a:stretch/>
        </p:blipFill>
        <p:spPr>
          <a:xfrm>
            <a:off x="3749040" y="4370832"/>
            <a:ext cx="1874520" cy="1344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12295" r="9063"/>
          <a:stretch/>
        </p:blipFill>
        <p:spPr>
          <a:xfrm>
            <a:off x="5696712" y="4370832"/>
            <a:ext cx="1955317" cy="13389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0" r="13360"/>
          <a:stretch/>
        </p:blipFill>
        <p:spPr>
          <a:xfrm>
            <a:off x="7760296" y="4370832"/>
            <a:ext cx="1383704" cy="1338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" y="28413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Территориальная стратегическая сессия в г. Сочи: факты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22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29" y="-29764"/>
            <a:ext cx="9261940" cy="8585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49" y="88405"/>
            <a:ext cx="90159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Территориальная стратегическая сессия в г. Сочи: </a:t>
            </a:r>
            <a:r>
              <a:rPr lang="ru-RU" sz="2600" dirty="0" smtClean="0">
                <a:solidFill>
                  <a:schemeClr val="bg1"/>
                </a:solidFill>
              </a:rPr>
              <a:t>итоги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2751" y="1023681"/>
            <a:ext cx="6190488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/>
              <a:t>   Комплексная </a:t>
            </a:r>
            <a:r>
              <a:rPr lang="ru-RU" sz="1200" dirty="0"/>
              <a:t>реабилитация.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   Лечебно-оздоровительный </a:t>
            </a:r>
            <a:r>
              <a:rPr lang="ru-RU" sz="1200" dirty="0"/>
              <a:t>кластер.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   Научно-образовательный </a:t>
            </a:r>
            <a:r>
              <a:rPr lang="ru-RU" sz="1200" dirty="0"/>
              <a:t>кластер.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   Культурный </a:t>
            </a:r>
            <a:r>
              <a:rPr lang="ru-RU" sz="1200" dirty="0"/>
              <a:t>кластер.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0333" y="1968080"/>
            <a:ext cx="6190488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prstClr val="black"/>
                </a:solidFill>
                <a:latin typeface="Arial"/>
              </a:rPr>
              <a:t>Разработка и продвижение бренда г. Сочи, </a:t>
            </a: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разработка </a:t>
            </a:r>
            <a:r>
              <a:rPr lang="ru-RU" sz="1200" kern="0" dirty="0">
                <a:solidFill>
                  <a:prstClr val="black"/>
                </a:solidFill>
                <a:latin typeface="Arial"/>
              </a:rPr>
              <a:t>межрегиональных брендов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Морской туризм (</a:t>
            </a:r>
            <a:r>
              <a:rPr lang="ru-RU" sz="1200" kern="0" dirty="0" err="1" smtClean="0">
                <a:solidFill>
                  <a:prstClr val="black"/>
                </a:solidFill>
                <a:latin typeface="Arial"/>
              </a:rPr>
              <a:t>внутрикраевые</a:t>
            </a: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200" kern="0" dirty="0">
                <a:solidFill>
                  <a:prstClr val="black"/>
                </a:solidFill>
                <a:latin typeface="Arial"/>
              </a:rPr>
              <a:t>морские </a:t>
            </a: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перевозки, морские круизы)</a:t>
            </a:r>
            <a:endParaRPr lang="ru-RU" sz="1200" kern="0" dirty="0">
              <a:solidFill>
                <a:prstClr val="black"/>
              </a:solidFill>
              <a:latin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Создание </a:t>
            </a:r>
            <a:r>
              <a:rPr lang="ru-RU" sz="1200" kern="0" dirty="0">
                <a:solidFill>
                  <a:prstClr val="black"/>
                </a:solidFill>
                <a:latin typeface="Arial"/>
              </a:rPr>
              <a:t>системы стандартов по каждому виду туризма.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Создание </a:t>
            </a:r>
            <a:r>
              <a:rPr lang="ru-RU" sz="1200" kern="0" dirty="0">
                <a:solidFill>
                  <a:prstClr val="black"/>
                </a:solidFill>
                <a:latin typeface="Arial"/>
              </a:rPr>
              <a:t>институтов развития туризма г. Сочи (Совет и Агентство).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prstClr val="black"/>
                </a:solidFill>
                <a:latin typeface="Arial"/>
              </a:rPr>
              <a:t>Создание Азово-Черноморской туристско-рекреационной агломерации</a:t>
            </a:r>
            <a:r>
              <a:rPr lang="ru-RU" sz="1200" kern="0" dirty="0" smtClean="0">
                <a:solidFill>
                  <a:prstClr val="black"/>
                </a:solidFill>
                <a:latin typeface="Arial"/>
              </a:rPr>
              <a:t>.</a:t>
            </a:r>
            <a:endParaRPr lang="ru-RU" sz="12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0333" y="3105773"/>
            <a:ext cx="6205651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563" lvl="0" defTabSz="761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Сочи – инновационная и технологическая витрина </a:t>
            </a:r>
            <a:r>
              <a:rPr lang="ru-RU" sz="1200" dirty="0" smtClean="0"/>
              <a:t>России.</a:t>
            </a:r>
            <a:endParaRPr lang="ru-RU" sz="1200" dirty="0"/>
          </a:p>
          <a:p>
            <a:pPr marL="182563" lvl="0" defTabSz="761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Сочи </a:t>
            </a:r>
            <a:r>
              <a:rPr lang="ru-RU" sz="1200" dirty="0"/>
              <a:t>– выставочный центр России. </a:t>
            </a:r>
          </a:p>
          <a:p>
            <a:pPr marL="182563" lvl="0" defTabSz="761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Сочи – город услуг и премиум продуктов.</a:t>
            </a:r>
          </a:p>
          <a:p>
            <a:pPr marL="182563" lvl="0" defTabSz="761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Сочи </a:t>
            </a:r>
            <a:r>
              <a:rPr lang="ru-RU" sz="1200" dirty="0"/>
              <a:t>– как звено международной туристической </a:t>
            </a:r>
            <a:r>
              <a:rPr lang="ru-RU" sz="1200" dirty="0" smtClean="0"/>
              <a:t>миграции.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345" y="4770871"/>
            <a:ext cx="907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u="sng" dirty="0" smtClean="0"/>
              <a:t>Постановление </a:t>
            </a:r>
            <a:r>
              <a:rPr lang="ru-RU" sz="1200" u="sng" dirty="0"/>
              <a:t>администрации города Сочи от 22 февраля 2017 года №273 «О проведении Территориальной стратегической сессии в городе Сочи 1-2 марта 2017 года</a:t>
            </a:r>
            <a:r>
              <a:rPr lang="ru-RU" sz="1200" u="sng" dirty="0" smtClean="0"/>
              <a:t>»:</a:t>
            </a:r>
          </a:p>
          <a:p>
            <a:pPr>
              <a:spcBef>
                <a:spcPts val="0"/>
              </a:spcBef>
            </a:pPr>
            <a:r>
              <a:rPr lang="ru-RU" sz="1200" dirty="0" smtClean="0"/>
              <a:t>Итоговые документы работы </a:t>
            </a:r>
            <a:r>
              <a:rPr lang="ru-RU" sz="1200" dirty="0"/>
              <a:t>Территориальной стратегической сессии в городе Сочи будут размещены на официальном сайте администрации города Сочи </a:t>
            </a:r>
            <a:r>
              <a:rPr lang="ru-RU" sz="1200" dirty="0">
                <a:solidFill>
                  <a:srgbClr val="FF0000"/>
                </a:solidFill>
              </a:rPr>
              <a:t>10 марта 2017 года</a:t>
            </a:r>
            <a:r>
              <a:rPr lang="ru-RU" sz="1200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5" y="1096563"/>
            <a:ext cx="2633472" cy="685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81" y="1260295"/>
            <a:ext cx="2606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>
                  <a:glow rad="12700">
                    <a:srgbClr val="2A3F9D">
                      <a:lumMod val="75000"/>
                      <a:alpha val="95000"/>
                    </a:srgbClr>
                  </a:glow>
                </a:effectLst>
              </a:rPr>
              <a:t>Развитие человеческого капитала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02751" y="695411"/>
            <a:ext cx="233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Флагманские проекты:</a:t>
            </a: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2761488" y="1651519"/>
            <a:ext cx="978408" cy="4846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72" y="2125308"/>
            <a:ext cx="2633472" cy="6852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349" y="2249289"/>
            <a:ext cx="25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Развитие санаторно-курортного и туристского комплекса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" y="3178953"/>
            <a:ext cx="2633700" cy="68281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1586" y="3239009"/>
            <a:ext cx="2514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Развитие предпринимательства и инноваций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0" y="4016365"/>
            <a:ext cx="2607822" cy="6346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6349" y="4184009"/>
            <a:ext cx="22076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</a:rPr>
              <a:t>Пространственное развитие </a:t>
            </a: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 bwMode="auto">
          <a:xfrm>
            <a:off x="2631721" y="1312816"/>
            <a:ext cx="162516" cy="252725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5"/>
            </a:glow>
            <a:outerShdw blurRad="50800" dist="50800" dir="5400000" algn="ctr" rotWithShape="0">
              <a:schemeClr val="tx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828" y="2220166"/>
            <a:ext cx="524301" cy="6157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41" y="3272860"/>
            <a:ext cx="524301" cy="61574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798892" y="4082418"/>
            <a:ext cx="6205651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563" lvl="0" defTabSz="7619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«Южный морской фасад России» – Сочи – пилотная агломерация в формировании Южного Морского Фасада</a:t>
            </a:r>
            <a:endParaRPr lang="ru-RU" sz="12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828" y="4055696"/>
            <a:ext cx="524300" cy="61574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48428" y="692567"/>
            <a:ext cx="2334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Проектные площадки: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328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9201" r="4773" b="7839"/>
          <a:stretch/>
        </p:blipFill>
        <p:spPr>
          <a:xfrm>
            <a:off x="145463" y="1549382"/>
            <a:ext cx="2915889" cy="4165618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3" t="11521" r="854" b="8160"/>
          <a:stretch/>
        </p:blipFill>
        <p:spPr>
          <a:xfrm>
            <a:off x="6124081" y="1567784"/>
            <a:ext cx="2884925" cy="4147216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lum brigh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5920" r="3715" b="5882"/>
          <a:stretch/>
        </p:blipFill>
        <p:spPr>
          <a:xfrm>
            <a:off x="3196346" y="1567784"/>
            <a:ext cx="2792741" cy="4147216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555" y="-36298"/>
            <a:ext cx="9223555" cy="1529322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73152" y="102780"/>
            <a:ext cx="87965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Т</a:t>
            </a:r>
            <a:r>
              <a:rPr lang="ru-RU" sz="1800" dirty="0" smtClean="0">
                <a:solidFill>
                  <a:schemeClr val="bg1"/>
                </a:solidFill>
              </a:rPr>
              <a:t>ерриториальная стратегическая сессия в г. Сочи: Организаторы и инициаторы </a:t>
            </a:r>
          </a:p>
          <a:p>
            <a:pPr>
              <a:spcBef>
                <a:spcPts val="0"/>
              </a:spcBef>
            </a:pPr>
            <a:endParaRPr lang="ru-RU" sz="1400" u="sng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► Глава города Сочи </a:t>
            </a:r>
            <a:r>
              <a:rPr lang="ru-RU" sz="1400" dirty="0" err="1" smtClean="0">
                <a:solidFill>
                  <a:schemeClr val="bg1"/>
                </a:solidFill>
              </a:rPr>
              <a:t>А.Н.Пахомов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► Городское Собрание </a:t>
            </a:r>
            <a:r>
              <a:rPr lang="ru-RU" sz="1400" dirty="0">
                <a:solidFill>
                  <a:schemeClr val="bg1"/>
                </a:solidFill>
              </a:rPr>
              <a:t>Сочи (лично </a:t>
            </a:r>
            <a:r>
              <a:rPr lang="ru-RU" sz="1400" dirty="0" err="1" smtClean="0">
                <a:solidFill>
                  <a:schemeClr val="bg1"/>
                </a:solidFill>
              </a:rPr>
              <a:t>В.П.Филонов</a:t>
            </a:r>
            <a:r>
              <a:rPr lang="ru-RU" sz="1400" dirty="0" smtClean="0">
                <a:solidFill>
                  <a:schemeClr val="bg1"/>
                </a:solidFill>
              </a:rPr>
              <a:t>) 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► Общественность города Сочи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9"/>
</p:tagLst>
</file>

<file path=ppt/theme/theme1.xml><?xml version="1.0" encoding="utf-8"?>
<a:theme xmlns:a="http://schemas.openxmlformats.org/drawingml/2006/main" name="AV_New">
  <a:themeElements>
    <a:clrScheme name="Стратегия Краснодарский край">
      <a:dk1>
        <a:sysClr val="windowText" lastClr="000000"/>
      </a:dk1>
      <a:lt1>
        <a:sysClr val="window" lastClr="FFFFFF"/>
      </a:lt1>
      <a:dk2>
        <a:srgbClr val="2A3F9D"/>
      </a:dk2>
      <a:lt2>
        <a:srgbClr val="EFF1FB"/>
      </a:lt2>
      <a:accent1>
        <a:srgbClr val="D60093"/>
      </a:accent1>
      <a:accent2>
        <a:srgbClr val="6B7FD7"/>
      </a:accent2>
      <a:accent3>
        <a:srgbClr val="00B050"/>
      </a:accent3>
      <a:accent4>
        <a:srgbClr val="FFC000"/>
      </a:accent4>
      <a:accent5>
        <a:srgbClr val="2A3F9D"/>
      </a:accent5>
      <a:accent6>
        <a:srgbClr val="00B0F0"/>
      </a:accent6>
      <a:hlink>
        <a:srgbClr val="21A3FF"/>
      </a:hlink>
      <a:folHlink>
        <a:srgbClr val="21A3FF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60363" marR="0" indent="-360363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368767</TotalTime>
  <Words>297</Words>
  <Application>Microsoft Office PowerPoint</Application>
  <PresentationFormat>Экран (16:10)</PresentationFormat>
  <Paragraphs>45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</vt:lpstr>
      <vt:lpstr>Wingdings</vt:lpstr>
      <vt:lpstr>AV_New</vt:lpstr>
      <vt:lpstr>  Территориальная стратегическая сессия Сочи 1-2 марта  2017 год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Макаренко Елена Владимировна</cp:lastModifiedBy>
  <cp:revision>3785</cp:revision>
  <cp:lastPrinted>2017-03-06T14:48:44Z</cp:lastPrinted>
  <dcterms:created xsi:type="dcterms:W3CDTF">2010-05-05T07:35:08Z</dcterms:created>
  <dcterms:modified xsi:type="dcterms:W3CDTF">2017-03-06T14:59:27Z</dcterms:modified>
</cp:coreProperties>
</file>